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57" r:id="rId2"/>
    <p:sldId id="334" r:id="rId3"/>
    <p:sldId id="336" r:id="rId4"/>
    <p:sldId id="335" r:id="rId5"/>
    <p:sldId id="358" r:id="rId6"/>
    <p:sldId id="359" r:id="rId7"/>
    <p:sldId id="360" r:id="rId8"/>
    <p:sldId id="354" r:id="rId9"/>
    <p:sldId id="361" r:id="rId10"/>
    <p:sldId id="362" r:id="rId11"/>
    <p:sldId id="363" r:id="rId12"/>
    <p:sldId id="369" r:id="rId13"/>
    <p:sldId id="371" r:id="rId14"/>
    <p:sldId id="372" r:id="rId15"/>
    <p:sldId id="347" r:id="rId16"/>
    <p:sldId id="348" r:id="rId17"/>
    <p:sldId id="378" r:id="rId18"/>
    <p:sldId id="353" r:id="rId19"/>
    <p:sldId id="376" r:id="rId20"/>
    <p:sldId id="377" r:id="rId21"/>
    <p:sldId id="374" r:id="rId22"/>
    <p:sldId id="339" r:id="rId23"/>
    <p:sldId id="340" r:id="rId24"/>
    <p:sldId id="343" r:id="rId25"/>
    <p:sldId id="373" r:id="rId26"/>
    <p:sldId id="344" r:id="rId27"/>
    <p:sldId id="375" r:id="rId28"/>
    <p:sldId id="351" r:id="rId29"/>
    <p:sldId id="352" r:id="rId30"/>
  </p:sldIdLst>
  <p:sldSz cx="9144000" cy="5143500" type="screen16x9"/>
  <p:notesSz cx="6761163" cy="9942513"/>
  <p:defaultTextStyle>
    <a:defPPr>
      <a:defRPr lang="en-US"/>
    </a:defPPr>
    <a:lvl1pPr marL="0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3428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04"/>
    <a:srgbClr val="EFEFEF"/>
    <a:srgbClr val="F20000"/>
    <a:srgbClr val="005674"/>
    <a:srgbClr val="D9F1FB"/>
    <a:srgbClr val="B8E1F6"/>
    <a:srgbClr val="ACD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23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140" y="-8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46B0D-7E15-49B4-B319-13DDCF848EA8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EB321-91D5-4B45-A3FC-6E6FA7E4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17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C88B5-49D3-4D37-B283-BE8C2AB4EA9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CC8D-2C28-4880-9F6C-8CB2C439E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5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8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68579" rIns="68579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5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34289" tIns="0" rIns="34289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3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9228"/>
            <a:ext cx="1971675" cy="43199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9228"/>
            <a:ext cx="5800725" cy="4319924"/>
          </a:xfrm>
        </p:spPr>
        <p:txBody>
          <a:bodyPr vert="eaVert" lIns="34289" tIns="0" rIns="34289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2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68579" rIns="68579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9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5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3"/>
            <a:ext cx="3703320" cy="30175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5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41"/>
            <a:ext cx="3703320" cy="552212"/>
          </a:xfrm>
        </p:spPr>
        <p:txBody>
          <a:bodyPr lIns="68579" rIns="68579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41"/>
            <a:ext cx="3703320" cy="552212"/>
          </a:xfrm>
        </p:spPr>
        <p:txBody>
          <a:bodyPr lIns="68579" rIns="68579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9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1"/>
            <a:ext cx="2400300" cy="2534343"/>
          </a:xfrm>
        </p:spPr>
        <p:txBody>
          <a:bodyPr lIns="68579" rIns="68579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4844841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1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2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342892" tIns="342892"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68579" tIns="0" rIns="68579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2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5"/>
            <a:ext cx="7543800" cy="1088068"/>
          </a:xfrm>
          <a:prstGeom prst="rect">
            <a:avLst/>
          </a:prstGeom>
        </p:spPr>
        <p:txBody>
          <a:bodyPr vert="horz" lIns="68579" tIns="34289" rIns="68579" bIns="34289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34289" rIns="0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4844841"/>
            <a:ext cx="1854203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7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1"/>
            <a:ext cx="3617103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4844841"/>
            <a:ext cx="984019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ege/analiticheskie-i-metodicheskie-materialy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2875" y="1305566"/>
            <a:ext cx="8935960" cy="1788327"/>
          </a:xfrm>
        </p:spPr>
        <p:txBody>
          <a:bodyPr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21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Задачи по подготовке </a:t>
            </a:r>
            <a:br>
              <a:rPr lang="ru-RU" sz="21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к государственной </a:t>
            </a:r>
            <a:r>
              <a:rPr lang="ru-RU" sz="21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итоговой аттестации по образовательным программам среднего общего </a:t>
            </a:r>
            <a:r>
              <a:rPr lang="ru-RU" sz="21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и основного общего образования </a:t>
            </a:r>
            <a:r>
              <a:rPr lang="ru-RU" sz="21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в Ленинградской области в </a:t>
            </a:r>
            <a:r>
              <a:rPr lang="ru-RU" sz="21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2022 году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6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2764" y="3379181"/>
            <a:ext cx="8596960" cy="136190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/>
            <a: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Е.Г. Шарая, начальник сектора ГИА </a:t>
            </a:r>
          </a:p>
          <a:p>
            <a:pPr algn="r"/>
            <a: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департамента надзора и контроля </a:t>
            </a:r>
            <a:r>
              <a:rPr lang="ru-RU" altLang="ru-RU" sz="120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за </a:t>
            </a:r>
            <a: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соблюдением </a:t>
            </a:r>
            <a:endParaRPr lang="ru-RU" altLang="ru-RU" sz="1200" dirty="0" smtClean="0">
              <a:solidFill>
                <a:srgbClr val="002060"/>
              </a:solidFill>
              <a:latin typeface="Roboto"/>
              <a:cs typeface="Times New Roman" panose="02020603050405020304" pitchFamily="18" charset="0"/>
            </a:endParaRPr>
          </a:p>
          <a:p>
            <a:pPr algn="r"/>
            <a:r>
              <a:rPr lang="ru-RU" altLang="ru-RU" sz="120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законодательства </a:t>
            </a:r>
            <a: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в сфере </a:t>
            </a:r>
            <a:r>
              <a:rPr lang="ru-RU" altLang="ru-RU" sz="120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образования </a:t>
            </a:r>
            <a: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комитета общего и профессионального образования </a:t>
            </a:r>
            <a:b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Ленинградской области</a:t>
            </a:r>
            <a:endParaRPr lang="ru-RU" sz="1200" dirty="0">
              <a:solidFill>
                <a:srgbClr val="002060"/>
              </a:solidFill>
            </a:endParaRPr>
          </a:p>
          <a:p>
            <a:pPr algn="r"/>
            <a:endParaRPr lang="ru-RU" sz="1200" b="1" dirty="0" smtClean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6.10.2021</a:t>
            </a:r>
            <a:endParaRPr lang="ru-RU" sz="1200" b="1" dirty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erb_spb_6_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9351"/>
            <a:ext cx="545523" cy="65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938" y="145543"/>
            <a:ext cx="8254497" cy="33085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>
              <a:defRPr/>
            </a:pPr>
            <a:r>
              <a:rPr lang="ru-RU" altLang="ru-RU" sz="1700" dirty="0">
                <a:solidFill>
                  <a:srgbClr val="333399"/>
                </a:solidFill>
                <a:latin typeface="Roboto mono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721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65779"/>
            <a:ext cx="8908784" cy="370101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Roboto"/>
              </a:rPr>
              <a:t>3. Обеспечение 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кадровой готовности </a:t>
            </a:r>
            <a:endParaRPr lang="ru-RU" sz="2000" b="1" dirty="0" smtClean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Roboto"/>
              </a:rPr>
              <a:t>для 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качественного проведения процедуры </a:t>
            </a:r>
            <a:r>
              <a:rPr lang="ru-RU" sz="2000" b="1" dirty="0" smtClean="0">
                <a:solidFill>
                  <a:srgbClr val="C00000"/>
                </a:solidFill>
                <a:latin typeface="Roboto"/>
              </a:rPr>
              <a:t>ГИА-9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Roboto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Региональный </a:t>
            </a:r>
            <a:r>
              <a:rPr lang="ru-RU" sz="20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план мероприятий по обучению лиц, привлекаемых к проведению </a:t>
            </a:r>
            <a:r>
              <a:rPr lang="ru-RU" sz="20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ГИА-9 (декабрь </a:t>
            </a:r>
            <a:r>
              <a:rPr lang="ru-RU" sz="20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– май</a:t>
            </a:r>
            <a:r>
              <a:rPr lang="ru-RU" sz="20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Региональная тренировка по применения технологии печати</a:t>
            </a:r>
            <a:r>
              <a:rPr lang="ru-RU" sz="2000" b="1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ЭМ и  сканирования  бланков ответов (1 квартал 2022 года)</a:t>
            </a:r>
            <a:endParaRPr lang="ru-RU" sz="2000" b="1" dirty="0">
              <a:solidFill>
                <a:srgbClr val="002060"/>
              </a:solidFill>
              <a:latin typeface="Roboto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Региональный репетиционный экзамен </a:t>
            </a:r>
            <a:r>
              <a:rPr lang="ru-RU" sz="2000" b="1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(апрель 2022 года)</a:t>
            </a:r>
            <a:endParaRPr lang="ru-RU" sz="2000" b="1" dirty="0">
              <a:solidFill>
                <a:srgbClr val="002060"/>
              </a:solidFill>
              <a:latin typeface="Roboto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Roboto"/>
              </a:rPr>
              <a:t>До 01.05.2022 выполнение плана региональных мероприятий по обучению лиц, привлекаемых к проведению ГИА-9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1"/>
            <a:ext cx="1619250" cy="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" y="0"/>
            <a:ext cx="9144000" cy="58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5" y="696379"/>
            <a:ext cx="8908784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690" y="696379"/>
            <a:ext cx="8803032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Roboto"/>
                <a:cs typeface="Times New Roman" pitchFamily="18" charset="0"/>
              </a:rPr>
              <a:t>Особенности проведения ОГЭ по </a:t>
            </a:r>
            <a:r>
              <a:rPr lang="ru-RU" sz="1800" b="1" dirty="0" smtClean="0">
                <a:solidFill>
                  <a:srgbClr val="FF0000"/>
                </a:solidFill>
                <a:latin typeface="Roboto"/>
                <a:cs typeface="Times New Roman" pitchFamily="18" charset="0"/>
              </a:rPr>
              <a:t>химии</a:t>
            </a:r>
            <a:endParaRPr lang="ru-RU" sz="1800" b="1" dirty="0">
              <a:solidFill>
                <a:srgbClr val="FF0000"/>
              </a:solidFill>
              <a:latin typeface="Roboto"/>
              <a:cs typeface="Times New Roman" pitchFamily="18" charset="0"/>
            </a:endParaRPr>
          </a:p>
          <a:p>
            <a:pPr algn="ctr"/>
            <a:r>
              <a:rPr lang="ru-RU" sz="1800" b="1" dirty="0">
                <a:latin typeface="Roboto"/>
                <a:cs typeface="Times New Roman" pitchFamily="18" charset="0"/>
              </a:rPr>
              <a:t>КИМ ОГЭ по химии с 2 заданиями (№№ 23 и 24) </a:t>
            </a:r>
          </a:p>
          <a:p>
            <a:pPr algn="ctr"/>
            <a:r>
              <a:rPr lang="ru-RU" sz="1800" b="1" dirty="0">
                <a:latin typeface="Roboto"/>
                <a:cs typeface="Times New Roman" pitchFamily="18" charset="0"/>
              </a:rPr>
              <a:t>с проведением реального химического эксперимента  </a:t>
            </a:r>
            <a:endParaRPr lang="ru-RU" sz="1800" b="1" dirty="0">
              <a:solidFill>
                <a:srgbClr val="FF0000"/>
              </a:solidFill>
              <a:latin typeface="Roboto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rgbClr val="FF0000"/>
              </a:solidFill>
              <a:latin typeface="Roboto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Roboto"/>
                <a:cs typeface="Times New Roman" pitchFamily="18" charset="0"/>
              </a:rPr>
              <a:t>Требования </a:t>
            </a:r>
            <a:r>
              <a:rPr lang="ru-RU" sz="1800" b="1" dirty="0">
                <a:solidFill>
                  <a:srgbClr val="FF0000"/>
                </a:solidFill>
                <a:latin typeface="Roboto"/>
                <a:cs typeface="Times New Roman" pitchFamily="18" charset="0"/>
              </a:rPr>
              <a:t>к ППЭ ОГЭ по </a:t>
            </a:r>
            <a:r>
              <a:rPr lang="ru-RU" sz="1800" b="1" dirty="0" smtClean="0">
                <a:solidFill>
                  <a:srgbClr val="FF0000"/>
                </a:solidFill>
                <a:latin typeface="Roboto"/>
                <a:cs typeface="Times New Roman" pitchFamily="18" charset="0"/>
              </a:rPr>
              <a:t>химии</a:t>
            </a:r>
            <a:endParaRPr lang="ru-RU" sz="1800" b="1" dirty="0">
              <a:solidFill>
                <a:srgbClr val="FF0000"/>
              </a:solidFill>
              <a:latin typeface="Roboto"/>
              <a:cs typeface="Times New Roman" pitchFamily="18" charset="0"/>
            </a:endParaRPr>
          </a:p>
          <a:p>
            <a:pPr marL="257175" indent="-257175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Кабинет </a:t>
            </a:r>
            <a:r>
              <a:rPr lang="ru-RU" sz="18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химии с химической лабораторией в соответствии с  требованиями СанПиН (наличие раковины, огнетушителя, аптечки</a:t>
            </a: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Roboto"/>
              <a:cs typeface="Times New Roman" pitchFamily="18" charset="0"/>
            </a:endParaRPr>
          </a:p>
          <a:p>
            <a:pPr marL="257175" indent="-257175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Подготовлены комплекты </a:t>
            </a:r>
            <a:r>
              <a:rPr lang="ru-RU" sz="18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оборудования (перечень указан в спецификации) из расчета 6 тыс. рублей на вариант (3-4 варианта</a:t>
            </a: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Roboto"/>
              <a:cs typeface="Times New Roman" pitchFamily="18" charset="0"/>
            </a:endParaRPr>
          </a:p>
          <a:p>
            <a:pPr marL="257175" indent="-257175">
              <a:buFont typeface="Arial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Подготовлены </a:t>
            </a: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комплекты </a:t>
            </a:r>
            <a:r>
              <a:rPr lang="ru-RU" sz="18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реактивов  и расходных материалов из расчета 10 тыс. рублей на </a:t>
            </a: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аудиторию</a:t>
            </a:r>
            <a:endParaRPr lang="ru-RU" sz="1800" dirty="0">
              <a:solidFill>
                <a:srgbClr val="002060"/>
              </a:solidFill>
              <a:latin typeface="Roboto"/>
              <a:cs typeface="Times New Roman" pitchFamily="18" charset="0"/>
            </a:endParaRPr>
          </a:p>
          <a:p>
            <a:pPr marL="257175" indent="-257175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аудитории </a:t>
            </a: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присутствие лаборанта для помощи обучающимся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В аудитории присутствие 2-х экспертов </a:t>
            </a:r>
            <a:r>
              <a:rPr lang="ru-RU" sz="1800" dirty="0">
                <a:solidFill>
                  <a:srgbClr val="002060"/>
                </a:solidFill>
                <a:latin typeface="Roboto"/>
                <a:cs typeface="Times New Roman" pitchFamily="18" charset="0"/>
              </a:rPr>
              <a:t>предметной комиссии для оценивания выполнения </a:t>
            </a:r>
            <a:r>
              <a:rPr lang="ru-RU" sz="1800" dirty="0" smtClean="0">
                <a:solidFill>
                  <a:srgbClr val="002060"/>
                </a:solidFill>
                <a:latin typeface="Roboto"/>
                <a:cs typeface="Times New Roman" pitchFamily="18" charset="0"/>
              </a:rPr>
              <a:t>задания</a:t>
            </a:r>
            <a:endParaRPr lang="ru-RU" sz="1800" dirty="0">
              <a:solidFill>
                <a:srgbClr val="002060"/>
              </a:solidFill>
              <a:latin typeface="Roboto"/>
              <a:cs typeface="Times New Roman" pitchFamily="18" charset="0"/>
            </a:endParaRPr>
          </a:p>
        </p:txBody>
      </p:sp>
      <p:pic>
        <p:nvPicPr>
          <p:cNvPr id="6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1"/>
            <a:ext cx="1619250" cy="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7697" y="61467"/>
            <a:ext cx="526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ГИА-2022</a:t>
            </a:r>
          </a:p>
        </p:txBody>
      </p:sp>
    </p:spTree>
    <p:extLst>
      <p:ext uri="{BB962C8B-B14F-4D97-AF65-F5344CB8AC3E}">
        <p14:creationId xmlns:p14="http://schemas.microsoft.com/office/powerpoint/2010/main" val="18780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25844" y="2001306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65779"/>
            <a:ext cx="8908784" cy="40703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Roboto"/>
              </a:rPr>
              <a:t>Подготовка и информирование обучающихся 9-х и 11-х классов</a:t>
            </a:r>
          </a:p>
          <a:p>
            <a:pPr marL="180975" indent="2667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Информирование  о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нормативных документах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ГИА, официальных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источниках информации, Интернет-ресурсах по вопросам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ГИА.</a:t>
            </a:r>
          </a:p>
          <a:p>
            <a:pPr marL="180975" indent="266700">
              <a:buAutoNum type="arabicPeriod"/>
            </a:pPr>
            <a:endParaRPr lang="ru-RU" sz="800" dirty="0" smtClean="0">
              <a:solidFill>
                <a:srgbClr val="002060"/>
              </a:solidFill>
              <a:latin typeface="Roboto"/>
            </a:endParaRPr>
          </a:p>
          <a:p>
            <a:pPr marL="180975" indent="2667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Roboto"/>
              </a:rPr>
              <a:t>Информирование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правилах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и сроках регистрации на участие в ГИА;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о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местах, сроках и порядке подачи заявления на участие в итоговом сочинении (изложении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), итоговом собеседовании.</a:t>
            </a:r>
          </a:p>
          <a:p>
            <a:pPr marL="180975" indent="266700">
              <a:buAutoNum type="arabicPeriod"/>
            </a:pPr>
            <a:endParaRPr lang="ru-RU" sz="800" dirty="0" smtClean="0">
              <a:solidFill>
                <a:srgbClr val="002060"/>
              </a:solidFill>
              <a:latin typeface="Roboto"/>
            </a:endParaRPr>
          </a:p>
          <a:p>
            <a:pPr marL="180975" indent="2667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Акция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«Выбор предмета ГИА-9,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ГИА-11»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(знакомство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с сайтами вузов, составление карты выбора вузов и предметов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ГИА).</a:t>
            </a:r>
          </a:p>
          <a:p>
            <a:pPr marL="180975" indent="266700"/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Инструктаж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по минимальному количеству баллов, необходимых для получения аттестата и для поступления в образовательную организацию высшего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образования</a:t>
            </a:r>
          </a:p>
          <a:p>
            <a:pPr marL="180975" indent="266700"/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Информация о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шкале результатов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ГИА-9</a:t>
            </a:r>
          </a:p>
          <a:p>
            <a:pPr marL="180975" indent="266700"/>
            <a:endParaRPr lang="ru-RU" sz="800" dirty="0" smtClean="0">
              <a:solidFill>
                <a:srgbClr val="002060"/>
              </a:solidFill>
              <a:latin typeface="Roboto"/>
            </a:endParaRPr>
          </a:p>
          <a:p>
            <a:pPr marL="180975"/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4. Информирование о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структуре КИМ ЕГЭ, ОГЭ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2022года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, банке открытых заданий, особенности и </a:t>
            </a:r>
            <a:r>
              <a:rPr lang="ru-RU" sz="1600" dirty="0" smtClean="0">
                <a:solidFill>
                  <a:srgbClr val="002060"/>
                </a:solidFill>
                <a:latin typeface="Roboto"/>
              </a:rPr>
              <a:t>специфике </a:t>
            </a:r>
            <a:r>
              <a:rPr lang="ru-RU" sz="1600" dirty="0">
                <a:solidFill>
                  <a:srgbClr val="002060"/>
                </a:solidFill>
                <a:latin typeface="Roboto"/>
              </a:rPr>
              <a:t>экзаменационной работы, возможных вариантах заданий различного уровня сложности, отработка навыков их выполнения</a:t>
            </a:r>
            <a:endParaRPr lang="ru-RU" sz="1600" b="1" dirty="0" smtClean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1"/>
            <a:ext cx="1619250" cy="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29" y="0"/>
            <a:ext cx="1609725" cy="5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25844" y="2001306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65779"/>
            <a:ext cx="8908784" cy="354712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Roboto"/>
              </a:rPr>
              <a:t>Подготовка и информирование обучающихся 9-х и 11-х классов</a:t>
            </a:r>
          </a:p>
          <a:p>
            <a:pPr marL="180975" indent="361950"/>
            <a:r>
              <a:rPr lang="ru-RU" sz="1800" b="1" dirty="0" smtClean="0">
                <a:solidFill>
                  <a:srgbClr val="002060"/>
                </a:solidFill>
                <a:latin typeface="Roboto"/>
              </a:rPr>
              <a:t>5. Инструктажи</a:t>
            </a:r>
          </a:p>
          <a:p>
            <a:pPr marL="180975"/>
            <a:r>
              <a:rPr lang="ru-RU" sz="1800" dirty="0">
                <a:solidFill>
                  <a:srgbClr val="002060"/>
                </a:solidFill>
                <a:latin typeface="Roboto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Roboto"/>
              </a:rPr>
              <a:t>по процедуре проведения ГИА, запретах при проведении ГИА, правах и обязанностях участников </a:t>
            </a: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ГИА</a:t>
            </a:r>
            <a:endParaRPr lang="ru-RU" sz="1800" dirty="0">
              <a:solidFill>
                <a:srgbClr val="002060"/>
              </a:solidFill>
              <a:latin typeface="Roboto"/>
            </a:endParaRPr>
          </a:p>
          <a:p>
            <a:pPr marL="180975"/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- по </a:t>
            </a:r>
            <a:r>
              <a:rPr lang="ru-RU" sz="1800" dirty="0">
                <a:solidFill>
                  <a:srgbClr val="002060"/>
                </a:solidFill>
                <a:latin typeface="Roboto"/>
              </a:rPr>
              <a:t>перечню запрещенных и допустимых средств в </a:t>
            </a: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ППЭ</a:t>
            </a:r>
            <a:endParaRPr lang="ru-RU" sz="1800" dirty="0">
              <a:solidFill>
                <a:srgbClr val="002060"/>
              </a:solidFill>
              <a:latin typeface="Roboto"/>
            </a:endParaRPr>
          </a:p>
          <a:p>
            <a:pPr marL="180975"/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Roboto"/>
              </a:rPr>
              <a:t>по процедуре завершения экзамена по уважительной причине и удаления с </a:t>
            </a: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экзамена</a:t>
            </a:r>
            <a:endParaRPr lang="ru-RU" sz="1800" dirty="0">
              <a:solidFill>
                <a:srgbClr val="002060"/>
              </a:solidFill>
              <a:latin typeface="Roboto"/>
            </a:endParaRPr>
          </a:p>
          <a:p>
            <a:pPr marL="180975" indent="3619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по </a:t>
            </a:r>
            <a:r>
              <a:rPr lang="ru-RU" sz="1800" dirty="0">
                <a:solidFill>
                  <a:srgbClr val="002060"/>
                </a:solidFill>
                <a:latin typeface="Roboto"/>
              </a:rPr>
              <a:t>условиям допуска к ГИА в резервные </a:t>
            </a: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дни</a:t>
            </a:r>
          </a:p>
          <a:p>
            <a:pPr marL="180975" indent="3619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о </a:t>
            </a:r>
            <a:r>
              <a:rPr lang="ru-RU" sz="1800" dirty="0">
                <a:solidFill>
                  <a:srgbClr val="002060"/>
                </a:solidFill>
                <a:latin typeface="Roboto"/>
              </a:rPr>
              <a:t>правилах и сроках подачи апелляции о нарушении установленного порядка проведения ГИА и о несогласии с выставленными </a:t>
            </a: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баллами</a:t>
            </a:r>
          </a:p>
          <a:p>
            <a:pPr marL="180975" indent="3619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о </a:t>
            </a:r>
            <a:r>
              <a:rPr lang="ru-RU" sz="1800" dirty="0">
                <a:solidFill>
                  <a:srgbClr val="002060"/>
                </a:solidFill>
                <a:latin typeface="Roboto"/>
              </a:rPr>
              <a:t>порядке и сроках информирования по результатам </a:t>
            </a:r>
            <a:r>
              <a:rPr lang="ru-RU" sz="1800" dirty="0" smtClean="0">
                <a:solidFill>
                  <a:srgbClr val="002060"/>
                </a:solidFill>
                <a:latin typeface="Roboto"/>
              </a:rPr>
              <a:t>ГИА</a:t>
            </a:r>
          </a:p>
          <a:p>
            <a:pPr marL="180975"/>
            <a:r>
              <a:rPr lang="ru-RU" sz="1800" b="1" dirty="0" smtClean="0">
                <a:solidFill>
                  <a:srgbClr val="002060"/>
                </a:solidFill>
                <a:latin typeface="Roboto"/>
              </a:rPr>
              <a:t>6. Психологическое </a:t>
            </a:r>
            <a:r>
              <a:rPr lang="ru-RU" sz="1800" b="1" dirty="0">
                <a:solidFill>
                  <a:srgbClr val="002060"/>
                </a:solidFill>
                <a:latin typeface="Roboto"/>
              </a:rPr>
              <a:t>сопровождение выпускников, участвующих в ГИА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1"/>
            <a:ext cx="1619250" cy="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29" y="0"/>
            <a:ext cx="1609725" cy="5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25844" y="2001306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65779"/>
            <a:ext cx="8908784" cy="413959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Roboto"/>
              </a:rPr>
              <a:t>Подготовка и информирование обучающихся 9-х и 11-х классов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6 </a:t>
            </a:r>
            <a:r>
              <a:rPr lang="ru-RU" sz="20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нарушений Порядка проведения </a:t>
            </a:r>
            <a:r>
              <a:rPr lang="ru-RU" sz="20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ГИА-11 и ГИА-9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Roboto mono"/>
                <a:cs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srgbClr val="FF0000"/>
                </a:solidFill>
                <a:latin typeface="Roboto mono"/>
                <a:cs typeface="Times New Roman" panose="02020603050405020304" pitchFamily="18" charset="0"/>
              </a:rPr>
              <a:t>выпускников текущего года Ленинградской области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Roboto mono"/>
                <a:cs typeface="Times New Roman" panose="02020603050405020304" pitchFamily="18" charset="0"/>
              </a:rPr>
              <a:t>за наличие справочных материалов и письменных </a:t>
            </a:r>
            <a:r>
              <a:rPr lang="ru-RU" sz="1600" dirty="0" smtClean="0">
                <a:solidFill>
                  <a:srgbClr val="FF0000"/>
                </a:solidFill>
                <a:latin typeface="Roboto mono"/>
                <a:cs typeface="Times New Roman" panose="02020603050405020304" pitchFamily="18" charset="0"/>
              </a:rPr>
              <a:t>заметок (ЕГЭ0 и телефон (ОГЭ)</a:t>
            </a:r>
            <a:endParaRPr lang="ru-RU" sz="1600" dirty="0">
              <a:solidFill>
                <a:srgbClr val="FF0000"/>
              </a:solidFill>
              <a:latin typeface="Roboto mono"/>
              <a:cs typeface="Times New Roman" panose="02020603050405020304" pitchFamily="18" charset="0"/>
            </a:endParaRPr>
          </a:p>
          <a:p>
            <a:pPr marL="342892" indent="-342892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удаление с экзаменов и аннулирование результатов </a:t>
            </a:r>
          </a:p>
          <a:p>
            <a:pPr marL="342892" indent="-342892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составлены протоколы по административным нарушениям, по решению судов назначены штрафы в 3000 р. и замечание</a:t>
            </a:r>
          </a:p>
          <a:p>
            <a:pPr>
              <a:spcBef>
                <a:spcPts val="450"/>
              </a:spcBef>
            </a:pPr>
            <a:r>
              <a:rPr lang="ru-RU" sz="18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Проведение анализа нарушений при проведении ЕГЭ в 2021 году и принятие мер по обеспечению объективности его проведения в 2022 году.</a:t>
            </a:r>
          </a:p>
          <a:p>
            <a:pPr>
              <a:spcBef>
                <a:spcPts val="450"/>
              </a:spcBef>
            </a:pPr>
            <a:r>
              <a:rPr lang="ru-RU" sz="18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Широкая информированность участников ГИА, их родителей и организаторов о Порядках проведения ГИА, в том числе о правовых нормах в связи с нарушениями Порядка проведения ГИА-11.</a:t>
            </a:r>
          </a:p>
          <a:p>
            <a:pPr>
              <a:spcBef>
                <a:spcPts val="450"/>
              </a:spcBef>
            </a:pPr>
            <a:r>
              <a:rPr lang="ru-RU" sz="18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Совместная работа ОМСУ и КНД по принятию решения в отношении  правонарушений.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1"/>
            <a:ext cx="1619250" cy="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29" y="0"/>
            <a:ext cx="1609725" cy="5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127423"/>
              </p:ext>
            </p:extLst>
          </p:nvPr>
        </p:nvGraphicFramePr>
        <p:xfrm>
          <a:off x="0" y="0"/>
          <a:ext cx="9144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73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0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25844" y="2001306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65779"/>
            <a:ext cx="8908784" cy="376256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Roboto"/>
              </a:rPr>
              <a:t>Выпускники 2022 года – возможное попадание в группы риска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Roboto"/>
              </a:rPr>
              <a:t>Выпускники 11 классов  </a:t>
            </a:r>
            <a:endParaRPr lang="ru-RU" sz="2000" b="1" dirty="0">
              <a:solidFill>
                <a:srgbClr val="002060"/>
              </a:solidFill>
              <a:latin typeface="Roboto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Roboto"/>
              </a:rPr>
              <a:t>Учились в 2 учебных года в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пандемийном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Roboto"/>
              </a:rPr>
              <a:t>формате.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Roboto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участвовали в 2019/2020 учебном году в </a:t>
            </a:r>
            <a:r>
              <a:rPr lang="ru-RU" sz="2000" b="1" dirty="0" smtClean="0">
                <a:solidFill>
                  <a:srgbClr val="FF0000"/>
                </a:solidFill>
                <a:latin typeface="Roboto"/>
              </a:rPr>
              <a:t>ГИА-9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Roboto"/>
              </a:rPr>
              <a:t>Будут 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сдавать ЕГЭ по новым КИМ по всем учебным предметам (кроме информатики) (изменения структуры, новые модели заданий на применение предметных знаний</a:t>
            </a:r>
            <a:r>
              <a:rPr lang="ru-RU" sz="2000" b="1" dirty="0" smtClean="0">
                <a:solidFill>
                  <a:srgbClr val="FF0000"/>
                </a:solidFill>
                <a:latin typeface="Roboto"/>
              </a:rPr>
              <a:t>).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Roboto"/>
            </a:endParaRPr>
          </a:p>
          <a:p>
            <a:pPr marL="457200" indent="-457200" algn="just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Roboto"/>
              </a:rPr>
              <a:t>Выпускники 9 классов в 2022 году ОГЭ сдают по 4 предметам</a:t>
            </a:r>
          </a:p>
          <a:p>
            <a:pPr marL="457200" indent="-457200" algn="just">
              <a:buFontTx/>
              <a:buAutoNum type="arabicPeriod"/>
            </a:pPr>
            <a:endParaRPr lang="ru-RU" sz="20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1"/>
            <a:ext cx="1619250" cy="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29" y="0"/>
            <a:ext cx="1609725" cy="5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95"/>
          <p:cNvSpPr>
            <a:spLocks noGrp="1"/>
          </p:cNvSpPr>
          <p:nvPr>
            <p:ph type="title"/>
          </p:nvPr>
        </p:nvSpPr>
        <p:spPr>
          <a:xfrm>
            <a:off x="359532" y="91679"/>
            <a:ext cx="8424936" cy="493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774"/>
                </a:solidFill>
                <a:latin typeface="Roboto mono"/>
              </a:rPr>
              <a:t>Сравнение результатов ОГЭ-2019 и ДР-2020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809185" y="1677271"/>
            <a:ext cx="7525630" cy="18305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Poboto mono"/>
            </a:endParaRPr>
          </a:p>
          <a:p>
            <a:pPr fontAlgn="auto"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Poboto mono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5640"/>
              </p:ext>
            </p:extLst>
          </p:nvPr>
        </p:nvGraphicFramePr>
        <p:xfrm>
          <a:off x="349190" y="601879"/>
          <a:ext cx="8445619" cy="3577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5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05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05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05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574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№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Учебный предмет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Средний</a:t>
                      </a:r>
                      <a:r>
                        <a:rPr lang="ru-RU" sz="1200" baseline="0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балл</a:t>
                      </a:r>
                      <a:endParaRPr lang="ru-RU" sz="1200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% выполнения работ</a:t>
                      </a:r>
                      <a:endParaRPr lang="ru-RU" sz="1200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% не сдавших</a:t>
                      </a:r>
                      <a:endParaRPr lang="ru-RU" sz="1200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ОГЭ 2019</a:t>
                      </a:r>
                      <a:endParaRPr lang="ru-RU" sz="1200" b="1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Диагностика</a:t>
                      </a:r>
                      <a:endParaRPr lang="ru-RU" sz="1200" b="1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ОГЭ 2019</a:t>
                      </a:r>
                      <a:endParaRPr lang="ru-RU" sz="1200" b="1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Диагностика</a:t>
                      </a:r>
                      <a:endParaRPr lang="ru-RU" sz="1200" b="1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ОГЭ 2019</a:t>
                      </a:r>
                      <a:endParaRPr lang="ru-RU" sz="1200" b="1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774"/>
                          </a:solidFill>
                          <a:effectLst/>
                          <a:latin typeface="Poboto mono"/>
                        </a:rPr>
                        <a:t>Диагностика</a:t>
                      </a:r>
                      <a:endParaRPr lang="ru-RU" sz="1200" b="1" dirty="0">
                        <a:solidFill>
                          <a:srgbClr val="002774"/>
                        </a:solidFill>
                        <a:effectLst/>
                        <a:latin typeface="P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Русский язык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30,54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22,48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78,3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68,1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0,8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8,5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Математика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14,39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14,28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44,9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44,6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8,1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15,7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3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Обществознание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24,39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20,72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62,5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59,2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3,2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10,6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4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История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24,08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16,69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54,7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49,1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9,2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14,6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География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20,73</a:t>
                      </a:r>
                      <a:endParaRPr lang="ru-RU" sz="15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18,02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64,8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58,1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4,7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13,9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Биология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24,32</a:t>
                      </a:r>
                      <a:endParaRPr lang="ru-RU" sz="15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24,40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52,9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54,2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2,3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3,5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7</a:t>
                      </a:r>
                      <a:endParaRPr lang="ru-RU" sz="11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Физика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20,84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21,25</a:t>
                      </a:r>
                      <a:endParaRPr lang="ru-RU" sz="1500" b="1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52,1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49,4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4,0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3,9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8</a:t>
                      </a:r>
                      <a:endParaRPr lang="ru-RU" sz="11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Химия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23,07</a:t>
                      </a:r>
                      <a:endParaRPr lang="ru-RU" sz="15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23,25</a:t>
                      </a:r>
                      <a:endParaRPr lang="ru-RU" sz="1500" b="1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67,9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58,1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1,6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5,7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9</a:t>
                      </a:r>
                      <a:endParaRPr lang="ru-RU" sz="11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Информатика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13,85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12,08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62,5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63,6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2,5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3,2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10</a:t>
                      </a:r>
                      <a:endParaRPr lang="ru-RU" sz="11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Литература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24,09</a:t>
                      </a:r>
                      <a:endParaRPr lang="ru-RU" sz="150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25,04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72,9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64,2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3,1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5,7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11</a:t>
                      </a:r>
                      <a:endParaRPr lang="ru-RU" sz="11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Английский язык</a:t>
                      </a:r>
                      <a:endParaRPr lang="ru-RU" sz="1500" b="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55,00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54,72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78,6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80,5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1,3</a:t>
                      </a:r>
                      <a:endParaRPr lang="ru-RU" sz="1500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774"/>
                          </a:solidFill>
                          <a:effectLst/>
                          <a:latin typeface="Roboto mono"/>
                        </a:rPr>
                        <a:t>2,6</a:t>
                      </a:r>
                      <a:endParaRPr lang="ru-RU" sz="1500" b="1" dirty="0">
                        <a:solidFill>
                          <a:srgbClr val="002774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9671" marR="59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cxnSp>
        <p:nvCxnSpPr>
          <p:cNvPr id="65" name="Прямая со стрелкой 64"/>
          <p:cNvCxnSpPr/>
          <p:nvPr/>
        </p:nvCxnSpPr>
        <p:spPr>
          <a:xfrm>
            <a:off x="5439673" y="1182873"/>
            <a:ext cx="323850" cy="1333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5439673" y="1771938"/>
            <a:ext cx="323850" cy="1333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5439673" y="2039991"/>
            <a:ext cx="323850" cy="1333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475398" y="2314332"/>
            <a:ext cx="323850" cy="1333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475398" y="2881708"/>
            <a:ext cx="323850" cy="1333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453912" y="3169170"/>
            <a:ext cx="323850" cy="1333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472007" y="3729541"/>
            <a:ext cx="323850" cy="1333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5453912" y="2557196"/>
            <a:ext cx="360040" cy="195214"/>
          </a:xfrm>
          <a:prstGeom prst="straightConnector1">
            <a:avLst/>
          </a:prstGeom>
          <a:ln w="22225">
            <a:solidFill>
              <a:srgbClr val="009E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5472007" y="3392846"/>
            <a:ext cx="360040" cy="195214"/>
          </a:xfrm>
          <a:prstGeom prst="straightConnector1">
            <a:avLst/>
          </a:prstGeom>
          <a:ln w="22225">
            <a:solidFill>
              <a:srgbClr val="009E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5454810" y="3960712"/>
            <a:ext cx="360040" cy="180000"/>
          </a:xfrm>
          <a:prstGeom prst="straightConnector1">
            <a:avLst/>
          </a:prstGeom>
          <a:ln w="22225">
            <a:solidFill>
              <a:srgbClr val="009E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7662394" y="1182873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7633828" y="1456023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7628597" y="1705287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7633828" y="1962674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7633828" y="2256417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7599076" y="2521477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7590479" y="3102519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7628597" y="3423790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7617198" y="3719028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7628597" y="3984049"/>
            <a:ext cx="323850" cy="1333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5511588" y="1456023"/>
            <a:ext cx="180020" cy="60443"/>
            <a:chOff x="5400092" y="2073914"/>
            <a:chExt cx="180020" cy="60443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>
              <a:off x="5400092" y="2073914"/>
              <a:ext cx="180020" cy="0"/>
            </a:xfrm>
            <a:prstGeom prst="line">
              <a:avLst/>
            </a:prstGeom>
            <a:ln w="15875">
              <a:solidFill>
                <a:srgbClr val="009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5400092" y="2134357"/>
              <a:ext cx="180020" cy="0"/>
            </a:xfrm>
            <a:prstGeom prst="line">
              <a:avLst/>
            </a:prstGeom>
            <a:ln w="15875">
              <a:solidFill>
                <a:srgbClr val="009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/>
          <p:cNvGrpSpPr/>
          <p:nvPr/>
        </p:nvGrpSpPr>
        <p:grpSpPr>
          <a:xfrm>
            <a:off x="7734309" y="2851486"/>
            <a:ext cx="180020" cy="60443"/>
            <a:chOff x="5400092" y="2073914"/>
            <a:chExt cx="180020" cy="60443"/>
          </a:xfrm>
        </p:grpSpPr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400092" y="2073914"/>
              <a:ext cx="180020" cy="0"/>
            </a:xfrm>
            <a:prstGeom prst="line">
              <a:avLst/>
            </a:prstGeom>
            <a:ln w="15875">
              <a:solidFill>
                <a:srgbClr val="009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5400092" y="2134357"/>
              <a:ext cx="180020" cy="0"/>
            </a:xfrm>
            <a:prstGeom prst="line">
              <a:avLst/>
            </a:prstGeom>
            <a:ln w="15875">
              <a:solidFill>
                <a:srgbClr val="009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5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7235"/>
              </p:ext>
            </p:extLst>
          </p:nvPr>
        </p:nvGraphicFramePr>
        <p:xfrm>
          <a:off x="107506" y="640246"/>
          <a:ext cx="8589742" cy="413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102"/>
                <a:gridCol w="1095940"/>
                <a:gridCol w="1095940"/>
                <a:gridCol w="1095940"/>
                <a:gridCol w="1095940"/>
                <a:gridCol w="1095940"/>
                <a:gridCol w="1095940"/>
              </a:tblGrid>
              <a:tr h="27813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Roboto mono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335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Arial Unicode MS"/>
                        </a:rPr>
                        <a:t>РФ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ЛО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выпускники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Arial Unicode MS"/>
                        </a:rPr>
                        <a:t>РФ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ЛО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выпускники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Arial Unicode MS"/>
                        </a:rPr>
                        <a:t>РФ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выпускники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Русский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69,5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72,77</a:t>
                      </a:r>
                      <a:endParaRPr lang="ru-RU" sz="1500" b="0" i="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75,05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71,36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73,61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Математика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профильная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56,5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63,01</a:t>
                      </a:r>
                      <a:endParaRPr lang="ru-RU" sz="1500" b="0" i="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60,36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55,06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59,17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География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57,2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64,03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66,79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59,06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63,45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Информатика и ИКТ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62,4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67,02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66,79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67,88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Обществознание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54,9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60,17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63,18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56,37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61,04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Физика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54,4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60,46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58,73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55,06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60,12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Литература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63,4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62,80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69,28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66,00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68,19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Биология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52,2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57,02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53,96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51,12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55,06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Химия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56,7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63,33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59,45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53,80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61,90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История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55,3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60,53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58,05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54,87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58,47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Английский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73,8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75,10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70,17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72,96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Немецкий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72,4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87,00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59,00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64,50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Французский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73,1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</a:rPr>
                        <a:t>74,00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71,00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Times New Roman"/>
                          <a:cs typeface="+mn-cs"/>
                        </a:rPr>
                        <a:t>85,00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1679" y="135424"/>
            <a:ext cx="8580438" cy="28469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Roboto mono"/>
              </a:rPr>
              <a:t>Результаты ЕГЭ-20</a:t>
            </a:r>
            <a:r>
              <a:rPr lang="en-US" b="1" dirty="0" smtClean="0">
                <a:solidFill>
                  <a:srgbClr val="002060"/>
                </a:solidFill>
                <a:latin typeface="Roboto mono"/>
              </a:rPr>
              <a:t>21</a:t>
            </a:r>
            <a:r>
              <a:rPr lang="ru-RU" b="1" dirty="0" smtClean="0">
                <a:solidFill>
                  <a:srgbClr val="002060"/>
                </a:solidFill>
                <a:latin typeface="Roboto mono"/>
              </a:rPr>
              <a:t> _ Средние тестовые баллы по предметам</a:t>
            </a:r>
            <a:endParaRPr lang="ru-RU" b="1" dirty="0">
              <a:solidFill>
                <a:srgbClr val="002060"/>
              </a:solidFill>
              <a:latin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032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6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380" y="696380"/>
            <a:ext cx="8803032" cy="191590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01210">
              <a:spcAft>
                <a:spcPts val="600"/>
              </a:spcAft>
            </a:pP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Приказы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Министерства просвещения Российской Федерации и Федеральной службы по надзору в сфере образования и 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науки: </a:t>
            </a:r>
            <a:endParaRPr lang="ru-RU" sz="1500" dirty="0">
              <a:solidFill>
                <a:srgbClr val="002774"/>
              </a:solidFill>
              <a:latin typeface="Poboto mono"/>
            </a:endParaRPr>
          </a:p>
          <a:p>
            <a:pPr marL="214308" indent="-13097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2774"/>
                </a:solidFill>
                <a:latin typeface="Poboto mono"/>
              </a:rPr>
              <a:t>  от 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7 ноября 2018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года № 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190/1512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«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О утверждении Порядка проведения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государственной итоговой аттестации по образовательным программам среднего общего 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образования» </a:t>
            </a:r>
            <a:endParaRPr lang="ru-RU" sz="1500" dirty="0">
              <a:solidFill>
                <a:srgbClr val="002774"/>
              </a:solidFill>
              <a:latin typeface="Poboto mono"/>
            </a:endParaRPr>
          </a:p>
          <a:p>
            <a:pPr marL="214308" indent="-13097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2774"/>
                </a:solidFill>
                <a:latin typeface="Poboto mono"/>
              </a:rPr>
              <a:t>   от 7 ноября 2018 года № 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189/1513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«О утверждении Порядка проведения государственной итоговой аттестации по образовательным программам 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основного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общего образования» </a:t>
            </a:r>
            <a:endParaRPr lang="ru-RU" sz="1500" dirty="0" smtClean="0">
              <a:solidFill>
                <a:srgbClr val="002774"/>
              </a:solidFill>
              <a:latin typeface="Poboto mono"/>
            </a:endParaRPr>
          </a:p>
          <a:p>
            <a:pPr marL="201211" algn="ctr">
              <a:spcAft>
                <a:spcPts val="600"/>
              </a:spcAft>
            </a:pPr>
            <a:r>
              <a:rPr lang="ru-RU" sz="1500" b="1" dirty="0" smtClean="0">
                <a:solidFill>
                  <a:srgbClr val="002774"/>
                </a:solidFill>
                <a:latin typeface="Poboto mono"/>
              </a:rPr>
              <a:t>Формы </a:t>
            </a:r>
            <a:r>
              <a:rPr lang="ru-RU" sz="1500" b="1" dirty="0">
                <a:solidFill>
                  <a:srgbClr val="002774"/>
                </a:solidFill>
                <a:latin typeface="Poboto mono"/>
              </a:rPr>
              <a:t>проведения </a:t>
            </a:r>
            <a:r>
              <a:rPr lang="ru-RU" sz="1500" b="1" dirty="0" smtClean="0">
                <a:solidFill>
                  <a:srgbClr val="002774"/>
                </a:solidFill>
                <a:latin typeface="Poboto mono"/>
              </a:rPr>
              <a:t>ГИА, количество </a:t>
            </a:r>
            <a:r>
              <a:rPr lang="ru-RU" sz="1500" b="1" dirty="0">
                <a:solidFill>
                  <a:srgbClr val="002774"/>
                </a:solidFill>
                <a:latin typeface="Poboto mono"/>
              </a:rPr>
              <a:t>и </a:t>
            </a:r>
            <a:r>
              <a:rPr lang="ru-RU" sz="1500" b="1" dirty="0" smtClean="0">
                <a:solidFill>
                  <a:srgbClr val="002774"/>
                </a:solidFill>
                <a:latin typeface="Poboto mono"/>
              </a:rPr>
              <a:t>перечень учебных предметов ГИА-2022</a:t>
            </a:r>
            <a:endParaRPr lang="ru-RU" sz="1500" b="1" dirty="0">
              <a:solidFill>
                <a:srgbClr val="002774"/>
              </a:solidFill>
              <a:latin typeface="Poboto mon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3115" y="64519"/>
            <a:ext cx="7567180" cy="50013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ГИА в 2022 </a:t>
            </a:r>
            <a:r>
              <a:rPr lang="ru-RU" sz="28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026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4" y="-11741"/>
            <a:ext cx="1590675" cy="5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1"/>
            <a:ext cx="1601755" cy="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94854"/>
              </p:ext>
            </p:extLst>
          </p:nvPr>
        </p:nvGraphicFramePr>
        <p:xfrm>
          <a:off x="387278" y="2627676"/>
          <a:ext cx="834924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640"/>
                <a:gridCol w="3657600"/>
              </a:tblGrid>
              <a:tr h="3065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Roboto"/>
                        </a:rPr>
                        <a:t>ГИА-11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bot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Roboto"/>
                        </a:rPr>
                        <a:t>ГИА-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Roboto"/>
                        </a:rPr>
                        <a:t>9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Robot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Poboto mono"/>
                          <a:ea typeface="+mn-ea"/>
                          <a:cs typeface="+mn-cs"/>
                        </a:rPr>
                        <a:t>ЕГЭ: </a:t>
                      </a:r>
                      <a:r>
                        <a:rPr lang="ru-RU" sz="18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русский язык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и базовая или профильная математика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+ предметы по выбору для поступающих</a:t>
                      </a:r>
                      <a:endParaRPr lang="ru-RU" sz="18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Poboto mono"/>
                          <a:ea typeface="+mn-ea"/>
                          <a:cs typeface="+mn-cs"/>
                        </a:rPr>
                        <a:t>ОГЭ: </a:t>
                      </a:r>
                      <a:r>
                        <a:rPr lang="ru-RU" sz="18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русский язык,</a:t>
                      </a:r>
                      <a:r>
                        <a:rPr lang="ru-RU" sz="1800" kern="1200" baseline="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математика и 2 предмета по выбору</a:t>
                      </a:r>
                      <a:endParaRPr lang="ru-RU" sz="18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Poboto mono"/>
                          <a:ea typeface="+mn-ea"/>
                          <a:cs typeface="+mn-cs"/>
                        </a:rPr>
                        <a:t>ГВЭ: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русский язык и математика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Poboto mono"/>
                          <a:ea typeface="+mn-ea"/>
                          <a:cs typeface="+mn-cs"/>
                        </a:rPr>
                        <a:t>ГВЭ: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русский язык и математика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3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679" y="135424"/>
            <a:ext cx="8580438" cy="28469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mono"/>
              </a:rPr>
              <a:t>Результаты ЕГЭ -20</a:t>
            </a:r>
            <a:r>
              <a:rPr lang="en-US" b="1" dirty="0">
                <a:solidFill>
                  <a:srgbClr val="002060"/>
                </a:solidFill>
                <a:latin typeface="Roboto mono"/>
              </a:rPr>
              <a:t>21</a:t>
            </a:r>
            <a:r>
              <a:rPr lang="ru-RU" b="1" dirty="0">
                <a:solidFill>
                  <a:srgbClr val="002060"/>
                </a:solidFill>
                <a:latin typeface="Roboto mono"/>
              </a:rPr>
              <a:t> - % не сдавших </a:t>
            </a:r>
            <a:r>
              <a:rPr lang="ru-RU" b="1" dirty="0" smtClean="0">
                <a:solidFill>
                  <a:srgbClr val="002060"/>
                </a:solidFill>
                <a:latin typeface="Roboto mono"/>
              </a:rPr>
              <a:t>экзамены </a:t>
            </a:r>
            <a:r>
              <a:rPr lang="ru-RU" b="1" dirty="0">
                <a:solidFill>
                  <a:srgbClr val="002060"/>
                </a:solidFill>
                <a:latin typeface="Roboto mono"/>
              </a:rPr>
              <a:t>по предметам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32801"/>
              </p:ext>
            </p:extLst>
          </p:nvPr>
        </p:nvGraphicFramePr>
        <p:xfrm>
          <a:off x="140274" y="619125"/>
          <a:ext cx="8711844" cy="378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676"/>
                <a:gridCol w="1034028"/>
                <a:gridCol w="1034028"/>
                <a:gridCol w="1034028"/>
                <a:gridCol w="1034028"/>
                <a:gridCol w="1034028"/>
                <a:gridCol w="1034028"/>
              </a:tblGrid>
              <a:tr h="271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Roboto mono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Roboto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Математика Профильная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1,12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2,74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74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1200" dirty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81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2,75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4,23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26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3,53</a:t>
                      </a:r>
                      <a:endParaRPr lang="ru-RU" sz="1400" b="1" u="sng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25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6,01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46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10,46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75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7,55</a:t>
                      </a:r>
                      <a:endParaRPr lang="ru-RU" sz="1400" b="1" u="sng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57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3,38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19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14,79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81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6,53</a:t>
                      </a:r>
                      <a:endParaRPr lang="ru-RU" sz="1400" b="1" u="sng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37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1,20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19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120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1,80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3,54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2,44</a:t>
                      </a:r>
                      <a:endParaRPr lang="ru-RU" sz="1400" b="1" u="sng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7,49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153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7,24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142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10,22</a:t>
                      </a:r>
                      <a:endParaRPr lang="ru-RU" sz="1400" b="1" u="sng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210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0,83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0,77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0,73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0,72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Немецкий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 panose="02020603050405020304" pitchFamily="18" charset="0"/>
                        </a:rPr>
                        <a:t>Французский язык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Roboto mono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Roboto mon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1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926"/>
            <a:ext cx="8705850" cy="45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9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228600"/>
            <a:ext cx="8826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1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" y="171450"/>
            <a:ext cx="8556915" cy="45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0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9" y="257175"/>
            <a:ext cx="857483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</p:spPr>
      </p:pic>
    </p:spTree>
    <p:extLst>
      <p:ext uri="{BB962C8B-B14F-4D97-AF65-F5344CB8AC3E}">
        <p14:creationId xmlns:p14="http://schemas.microsoft.com/office/powerpoint/2010/main" val="2337851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679" y="135424"/>
            <a:ext cx="8580438" cy="28469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Roboto mono"/>
              </a:rPr>
              <a:t>Научно-методическое сопровождение перехода к ЕГЭ на основе ФГОС</a:t>
            </a:r>
            <a:endParaRPr lang="ru-RU" b="1" dirty="0">
              <a:solidFill>
                <a:srgbClr val="002060"/>
              </a:solidFill>
              <a:latin typeface="Roboto mon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254" y="540424"/>
            <a:ext cx="871603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Материалы опубликованы на сайте ФГБНУ «ФИПИ»</a:t>
            </a:r>
            <a:endParaRPr lang="ru-RU" sz="1800" b="1" u="sng" dirty="0">
              <a:solidFill>
                <a:srgbClr val="FF0000"/>
              </a:solidFill>
              <a:latin typeface="Roboto mono"/>
              <a:cs typeface="Times New Roman" panose="02020603050405020304" pitchFamily="18" charset="0"/>
            </a:endParaRPr>
          </a:p>
          <a:p>
            <a:pPr marL="180975" indent="2667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Проекты документов, определяющих структуру и содержание КИМ ЕГЭ -2022, справка о планируемых изменениях КИМ ЕГЭ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https://fipi.ru/ege/demoversii-specifikacii-kodifikatory)</a:t>
            </a:r>
          </a:p>
          <a:p>
            <a:pPr marL="180975" indent="2667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Пояснение к проектам документов, определяющих структуру и содержание КИМ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ЕГЭ-2022</a:t>
            </a:r>
          </a:p>
          <a:p>
            <a:pPr marL="180975" indent="2667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Публикация цикла статей в журнале «Педагогические измерения» (№2/2021)</a:t>
            </a:r>
          </a:p>
          <a:p>
            <a:pPr marL="180975" indent="2667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Методические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рекомендации для учителей, подготовленных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основе анализа типичных ошибок участников ЕГЭ 2021 года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  <a:hlinkClick r:id="rId2"/>
              </a:rPr>
              <a:t>fipi.ru/ege/analiticheskie-i-metodicheskie-materialy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)</a:t>
            </a:r>
          </a:p>
          <a:p>
            <a:pPr marL="180975" indent="2667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Публикация методических рекомендаций для учителей с подробным анализом изменений в КИМ ЕГЭ 2022 г.</a:t>
            </a:r>
          </a:p>
          <a:p>
            <a:pPr marL="180975" indent="2667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Вебинары для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учителей по изменениям в КИМ ЕГЭ 2022 г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. (ссылки направлены ОИВ)</a:t>
            </a:r>
            <a:endParaRPr lang="ru-RU" sz="1600" dirty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  <a:p>
            <a:pPr marL="180975" indent="2667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Онлайн-консультации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Рособрнадзора «На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все 100!» по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КИМ ЕГЭ 2022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года (ссылки направлены ОИВ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679" y="2116624"/>
            <a:ext cx="8580438" cy="377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Roboto mono"/>
              </a:rPr>
              <a:t>Благодарю </a:t>
            </a:r>
            <a:r>
              <a:rPr lang="ru-RU" sz="2000" b="1" dirty="0" smtClean="0">
                <a:solidFill>
                  <a:srgbClr val="002060"/>
                </a:solidFill>
                <a:latin typeface="Roboto mono"/>
              </a:rPr>
              <a:t>за внимание !</a:t>
            </a:r>
            <a:endParaRPr lang="ru-RU" sz="2000" b="1" dirty="0">
              <a:solidFill>
                <a:srgbClr val="002060"/>
              </a:solidFill>
              <a:latin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5306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696381"/>
            <a:ext cx="8730540" cy="394723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57168" indent="-257168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  <a:p>
            <a:pPr marL="180975" lvl="0" indent="361950" fontAlgn="base">
              <a:buAutoNum type="arabicPeriod"/>
              <a:tabLst>
                <a:tab pos="8572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 Активное информирование обучающихся и их родителей (законных представителей), учителей</a:t>
            </a:r>
            <a:r>
              <a:rPr lang="ru-RU" sz="280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 о </a:t>
            </a:r>
            <a:r>
              <a:rPr lang="ru-RU" sz="2800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Порядках проведения ГИА-9 и </a:t>
            </a:r>
            <a:r>
              <a:rPr lang="ru-RU" sz="280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ГИА-11</a:t>
            </a:r>
          </a:p>
          <a:p>
            <a:pPr marL="180975" lvl="0" indent="361950" fontAlgn="base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Постоянная новостная повестка на сайтах школ по вопросам ГИА – 2022 </a:t>
            </a:r>
            <a:r>
              <a:rPr lang="ru-RU" sz="280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(новости Рособрнадзора, комитета общего и профессионального образования Ленинградской области)</a:t>
            </a:r>
            <a:endParaRPr lang="ru-RU" sz="2800" dirty="0">
              <a:solidFill>
                <a:srgbClr val="002060"/>
              </a:solidFill>
              <a:latin typeface="Roboto"/>
              <a:cs typeface="Times New Roman" panose="02020603050405020304" pitchFamily="18" charset="0"/>
            </a:endParaRPr>
          </a:p>
          <a:p>
            <a:pPr marL="272648" algn="ctr"/>
            <a:r>
              <a:rPr lang="ru-RU" b="1" dirty="0">
                <a:solidFill>
                  <a:srgbClr val="FF0000"/>
                </a:solidFill>
                <a:latin typeface="Roboto mono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ГИА- 2022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1"/>
            <a:ext cx="1601755" cy="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-11741"/>
            <a:ext cx="1581149" cy="5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0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1542" y="606314"/>
            <a:ext cx="8942020" cy="360867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Запланировано </a:t>
            </a:r>
            <a:r>
              <a:rPr lang="ru-RU" sz="1700" b="1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3 периода </a:t>
            </a:r>
            <a:r>
              <a:rPr lang="ru-RU" sz="17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ЕГЭ и ГВЭ</a:t>
            </a:r>
          </a:p>
          <a:p>
            <a:pPr algn="ctr"/>
            <a:r>
              <a:rPr lang="ru-RU" sz="1700" b="1" dirty="0" smtClean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Досрочный </a:t>
            </a:r>
            <a:r>
              <a:rPr lang="ru-RU" sz="1700" b="1" dirty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период </a:t>
            </a:r>
            <a:r>
              <a:rPr lang="ru-RU" sz="17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– </a:t>
            </a:r>
            <a:r>
              <a:rPr lang="ru-RU" sz="15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21 марта – 15 апреля</a:t>
            </a:r>
            <a:endParaRPr lang="ru-RU" sz="1500" b="1" dirty="0">
              <a:solidFill>
                <a:srgbClr val="002060"/>
              </a:solidFill>
              <a:latin typeface="Roboto mono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Основной период – </a:t>
            </a:r>
            <a:r>
              <a:rPr lang="ru-RU" sz="16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27 мая – 2 июля  </a:t>
            </a:r>
            <a:r>
              <a:rPr lang="ru-RU" sz="1600" b="1" dirty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Дополнительный период – </a:t>
            </a:r>
            <a:r>
              <a:rPr lang="ru-RU" sz="16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5 - 20 </a:t>
            </a:r>
            <a:r>
              <a:rPr lang="ru-RU" sz="1700" b="1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сентября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2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2597" y="2359958"/>
            <a:ext cx="3108529" cy="136190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100% аудиторий транслируются в  онлайн-режиме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100% ППЭ - со стационарными </a:t>
            </a:r>
            <a:r>
              <a:rPr lang="ru-RU" dirty="0" err="1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металлодетекторами</a:t>
            </a:r>
            <a:r>
              <a:rPr lang="ru-RU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блокираторами сигналов мобильной связи</a:t>
            </a:r>
          </a:p>
        </p:txBody>
      </p:sp>
      <p:pic>
        <p:nvPicPr>
          <p:cNvPr id="2051" name="Picture 3" descr="C:\Users\Лена\Desktop\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6" y="1522379"/>
            <a:ext cx="728159" cy="7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42509"/>
              </p:ext>
            </p:extLst>
          </p:nvPr>
        </p:nvGraphicFramePr>
        <p:xfrm>
          <a:off x="1036495" y="1496158"/>
          <a:ext cx="7925668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834"/>
                <a:gridCol w="3962834"/>
              </a:tblGrid>
              <a:tr h="75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20000"/>
                          </a:solidFill>
                          <a:latin typeface="Roboto mono"/>
                          <a:cs typeface="Times New Roman" pitchFamily="18" charset="0"/>
                        </a:rPr>
                        <a:t>43 ППЭ ЕГЭ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Roboto mono"/>
                          <a:cs typeface="Times New Roman" pitchFamily="18" charset="0"/>
                        </a:rPr>
                        <a:t>Х ППЭ ГВЭ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Roboto mono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28348" y="2315581"/>
            <a:ext cx="4264703" cy="203901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Roboto"/>
                <a:cs typeface="Times New Roman" panose="02020603050405020304" pitchFamily="18" charset="0"/>
              </a:rPr>
              <a:t>Технологические решения ЕГЭ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100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% ППЭ </a:t>
            </a:r>
            <a:endParaRPr lang="ru-RU" sz="1600" b="1" dirty="0" smtClean="0">
              <a:solidFill>
                <a:srgbClr val="FF0000"/>
              </a:solidFill>
              <a:latin typeface="Roboto"/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Доставка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экзаменационных материалов в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ППЭ по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сети «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Интернет»</a:t>
            </a:r>
          </a:p>
          <a:p>
            <a:pPr marL="180975" indent="-180975"/>
            <a:endParaRPr lang="ru-RU" sz="1600" dirty="0" smtClean="0">
              <a:solidFill>
                <a:srgbClr val="002060"/>
              </a:solidFill>
              <a:latin typeface="Roboto mono"/>
              <a:cs typeface="Times New Roman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Печать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экзаменационных материалов и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сканирование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бланков ответов участников ЕГЭ в аудиториях.</a:t>
            </a:r>
          </a:p>
        </p:txBody>
      </p:sp>
      <p:pic>
        <p:nvPicPr>
          <p:cNvPr id="2054" name="Picture 6" descr="C:\Users\Лена\Desktop\glushilka-mobilni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51" y="3477534"/>
            <a:ext cx="678439" cy="4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13115" y="64519"/>
            <a:ext cx="7567180" cy="43858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ГИА-11 </a:t>
            </a:r>
            <a:r>
              <a:rPr lang="ru-RU" sz="24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026" name="Picture 2" descr="C:\Users\eg_sharaja\Desktop\Металлодетекто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6" y="2846012"/>
            <a:ext cx="538055" cy="6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g_sharaja\Desktop\3197.97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65" y="2315581"/>
            <a:ext cx="530432" cy="5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8081" cy="6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g_sharaja\Desktop\Варианты изображений\Saved Pictures\печать эм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6" y="3494183"/>
            <a:ext cx="875809" cy="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g_sharaja\Desktop\Варианты изображений\Saved Pictures\эм по сети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2" y="2532598"/>
            <a:ext cx="829704" cy="8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96381"/>
            <a:ext cx="8908784" cy="402417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Poboto mono"/>
              </a:rPr>
              <a:t>Организационно-технологических </a:t>
            </a:r>
            <a:r>
              <a:rPr lang="ru-RU" sz="1800" b="1" dirty="0">
                <a:solidFill>
                  <a:srgbClr val="C00000"/>
                </a:solidFill>
                <a:latin typeface="Poboto mono"/>
              </a:rPr>
              <a:t>изменений ЕГЭ в 2022 году </a:t>
            </a:r>
            <a:endParaRPr lang="ru-RU" sz="1800" b="1" dirty="0" smtClean="0">
              <a:solidFill>
                <a:srgbClr val="C00000"/>
              </a:solidFill>
              <a:latin typeface="Poboto mono"/>
            </a:endParaRPr>
          </a:p>
          <a:p>
            <a:pPr algn="ctr"/>
            <a:r>
              <a:rPr lang="ru-RU" sz="1800" b="1" u="sng" dirty="0" smtClean="0">
                <a:solidFill>
                  <a:srgbClr val="C00000"/>
                </a:solidFill>
                <a:latin typeface="Poboto mono"/>
              </a:rPr>
              <a:t>не планируется</a:t>
            </a:r>
            <a:endParaRPr lang="ru-RU" sz="1500" dirty="0" smtClean="0">
              <a:solidFill>
                <a:srgbClr val="002774"/>
              </a:solidFill>
              <a:latin typeface="Poboto mono"/>
            </a:endParaRPr>
          </a:p>
          <a:p>
            <a:pPr algn="ctr"/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100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% ППЭ ЕГЭ (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44 </a:t>
            </a:r>
            <a:r>
              <a:rPr lang="ru-RU" sz="1500" dirty="0">
                <a:solidFill>
                  <a:srgbClr val="002774"/>
                </a:solidFill>
                <a:latin typeface="Poboto mono"/>
              </a:rPr>
              <a:t>ППЭ</a:t>
            </a:r>
            <a:r>
              <a:rPr lang="ru-RU" sz="1500" dirty="0" smtClean="0">
                <a:solidFill>
                  <a:srgbClr val="002774"/>
                </a:solidFill>
                <a:latin typeface="Poboto mono"/>
              </a:rPr>
              <a:t>) применяют технологические решения ЕГЭ</a:t>
            </a:r>
            <a:endParaRPr lang="ru-RU" sz="1500" dirty="0">
              <a:solidFill>
                <a:srgbClr val="002774"/>
              </a:solidFill>
              <a:latin typeface="Poboto mono"/>
            </a:endParaRPr>
          </a:p>
          <a:p>
            <a:pPr marL="272648" algn="ctr"/>
            <a:endParaRPr lang="ru-RU" b="1" dirty="0" smtClean="0">
              <a:solidFill>
                <a:srgbClr val="FF0000"/>
              </a:solidFill>
              <a:latin typeface="Roboto mono"/>
              <a:cs typeface="Times New Roman" panose="02020603050405020304" pitchFamily="18" charset="0"/>
            </a:endParaRPr>
          </a:p>
          <a:p>
            <a:pPr marL="266700" algn="just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 Сохранение </a:t>
            </a:r>
            <a:r>
              <a:rPr lang="ru-RU" sz="1800" b="1" dirty="0">
                <a:solidFill>
                  <a:srgbClr val="C00000"/>
                </a:solidFill>
                <a:latin typeface="Roboto"/>
              </a:rPr>
              <a:t>в ППЭ материально-технической базы технологических решений ЕГЭ и системы видеонаблюдения </a:t>
            </a:r>
            <a:r>
              <a:rPr lang="ru-RU" sz="1600" b="1" dirty="0" smtClean="0">
                <a:solidFill>
                  <a:srgbClr val="C00000"/>
                </a:solidFill>
                <a:latin typeface="Roboto"/>
              </a:rPr>
              <a:t>(3271 технических единиц оборудования).</a:t>
            </a:r>
          </a:p>
          <a:p>
            <a:pPr algn="ctr"/>
            <a:r>
              <a:rPr lang="ru-RU" sz="1300" dirty="0">
                <a:solidFill>
                  <a:srgbClr val="C00000"/>
                </a:solidFill>
                <a:latin typeface="Roboto"/>
              </a:rPr>
              <a:t>43 ед</a:t>
            </a:r>
            <a:r>
              <a:rPr lang="ru-RU" sz="1300" dirty="0">
                <a:latin typeface="Roboto"/>
              </a:rPr>
              <a:t>. - </a:t>
            </a:r>
            <a:r>
              <a:rPr lang="ru-RU" sz="1300" dirty="0" err="1">
                <a:latin typeface="Roboto"/>
              </a:rPr>
              <a:t>металлодетекторы</a:t>
            </a:r>
            <a:r>
              <a:rPr lang="ru-RU" sz="1300" dirty="0">
                <a:latin typeface="Roboto"/>
              </a:rPr>
              <a:t> стационарные арочные</a:t>
            </a:r>
          </a:p>
          <a:p>
            <a:pPr algn="ctr"/>
            <a:r>
              <a:rPr lang="ru-RU" sz="1300" dirty="0">
                <a:solidFill>
                  <a:srgbClr val="C00000"/>
                </a:solidFill>
                <a:latin typeface="Roboto"/>
              </a:rPr>
              <a:t>590</a:t>
            </a:r>
            <a:r>
              <a:rPr lang="ru-RU" sz="1300" dirty="0">
                <a:latin typeface="Roboto"/>
              </a:rPr>
              <a:t> аудиторий с </a:t>
            </a:r>
            <a:r>
              <a:rPr lang="ru-RU" sz="1300" dirty="0" err="1">
                <a:latin typeface="Roboto"/>
              </a:rPr>
              <a:t>ip</a:t>
            </a:r>
            <a:r>
              <a:rPr lang="ru-RU" sz="1300" dirty="0">
                <a:latin typeface="Roboto"/>
              </a:rPr>
              <a:t>-камерами </a:t>
            </a:r>
          </a:p>
          <a:p>
            <a:pPr algn="ctr"/>
            <a:r>
              <a:rPr lang="ru-RU" sz="1300" dirty="0" smtClean="0">
                <a:solidFill>
                  <a:srgbClr val="C00000"/>
                </a:solidFill>
                <a:latin typeface="Roboto"/>
              </a:rPr>
              <a:t>1127 ед</a:t>
            </a:r>
            <a:r>
              <a:rPr lang="ru-RU" sz="1300" dirty="0" smtClean="0">
                <a:latin typeface="Roboto"/>
              </a:rPr>
              <a:t>. </a:t>
            </a:r>
            <a:r>
              <a:rPr lang="ru-RU" sz="1300" dirty="0">
                <a:latin typeface="Roboto"/>
              </a:rPr>
              <a:t>- аудиторные рабочие станции (</a:t>
            </a:r>
            <a:r>
              <a:rPr lang="ru-RU" sz="1300" dirty="0" smtClean="0">
                <a:latin typeface="Roboto"/>
              </a:rPr>
              <a:t>ноутбуки)</a:t>
            </a:r>
          </a:p>
          <a:p>
            <a:pPr algn="ctr"/>
            <a:r>
              <a:rPr lang="ru-RU" sz="1300" dirty="0" smtClean="0">
                <a:solidFill>
                  <a:srgbClr val="C00000"/>
                </a:solidFill>
                <a:latin typeface="Roboto"/>
              </a:rPr>
              <a:t>623 </a:t>
            </a:r>
            <a:r>
              <a:rPr lang="ru-RU" sz="1300" dirty="0">
                <a:solidFill>
                  <a:srgbClr val="C00000"/>
                </a:solidFill>
                <a:latin typeface="Roboto"/>
              </a:rPr>
              <a:t>ед</a:t>
            </a:r>
            <a:r>
              <a:rPr lang="ru-RU" sz="1300" dirty="0">
                <a:latin typeface="Roboto"/>
              </a:rPr>
              <a:t>. – рабочие станции участников КЕГЭ (ноутбуки)</a:t>
            </a:r>
          </a:p>
          <a:p>
            <a:pPr algn="ctr"/>
            <a:r>
              <a:rPr lang="ru-RU" sz="1300" dirty="0" smtClean="0">
                <a:solidFill>
                  <a:srgbClr val="C00000"/>
                </a:solidFill>
                <a:latin typeface="Roboto"/>
              </a:rPr>
              <a:t>86 ед. </a:t>
            </a:r>
            <a:r>
              <a:rPr lang="ru-RU" sz="1300" dirty="0">
                <a:latin typeface="Roboto"/>
              </a:rPr>
              <a:t>- сканеры в штабе</a:t>
            </a:r>
          </a:p>
          <a:p>
            <a:pPr algn="ctr"/>
            <a:r>
              <a:rPr lang="ru-RU" sz="1300" dirty="0">
                <a:solidFill>
                  <a:srgbClr val="C00000"/>
                </a:solidFill>
                <a:latin typeface="Roboto"/>
              </a:rPr>
              <a:t>577 </a:t>
            </a:r>
            <a:r>
              <a:rPr lang="ru-RU" sz="1300" dirty="0" smtClean="0">
                <a:solidFill>
                  <a:srgbClr val="C00000"/>
                </a:solidFill>
                <a:latin typeface="Roboto"/>
              </a:rPr>
              <a:t>ед. </a:t>
            </a:r>
            <a:r>
              <a:rPr lang="ru-RU" sz="1300" dirty="0">
                <a:latin typeface="Roboto"/>
              </a:rPr>
              <a:t>- сканеры в аудиториях</a:t>
            </a:r>
          </a:p>
          <a:p>
            <a:pPr algn="ctr"/>
            <a:r>
              <a:rPr lang="ru-RU" sz="1300" dirty="0">
                <a:solidFill>
                  <a:srgbClr val="C00000"/>
                </a:solidFill>
                <a:latin typeface="Roboto"/>
              </a:rPr>
              <a:t>796 </a:t>
            </a:r>
            <a:r>
              <a:rPr lang="ru-RU" sz="1300" dirty="0" smtClean="0">
                <a:solidFill>
                  <a:srgbClr val="C00000"/>
                </a:solidFill>
                <a:latin typeface="Roboto"/>
              </a:rPr>
              <a:t>ед. </a:t>
            </a:r>
            <a:r>
              <a:rPr lang="ru-RU" sz="1300" dirty="0">
                <a:latin typeface="Roboto"/>
              </a:rPr>
              <a:t>- принтеры аудиторные</a:t>
            </a:r>
          </a:p>
          <a:p>
            <a:pPr algn="ctr"/>
            <a:r>
              <a:rPr lang="ru-RU" sz="1300" dirty="0" smtClean="0">
                <a:solidFill>
                  <a:srgbClr val="C00000"/>
                </a:solidFill>
                <a:latin typeface="Roboto"/>
              </a:rPr>
              <a:t>19 ед. </a:t>
            </a:r>
            <a:r>
              <a:rPr lang="ru-RU" sz="1300" dirty="0">
                <a:latin typeface="Roboto"/>
              </a:rPr>
              <a:t>- </a:t>
            </a:r>
            <a:r>
              <a:rPr lang="ru-RU" sz="1300" dirty="0" err="1">
                <a:latin typeface="Roboto"/>
              </a:rPr>
              <a:t>нетбуки</a:t>
            </a:r>
            <a:r>
              <a:rPr lang="ru-RU" sz="1300" dirty="0">
                <a:latin typeface="Roboto"/>
              </a:rPr>
              <a:t> аттестованной сети </a:t>
            </a:r>
            <a:r>
              <a:rPr lang="ru-RU" sz="1300" dirty="0" err="1">
                <a:latin typeface="Roboto"/>
              </a:rPr>
              <a:t>Vipnet</a:t>
            </a:r>
            <a:r>
              <a:rPr lang="ru-RU" sz="1300" dirty="0">
                <a:latin typeface="Roboto"/>
              </a:rPr>
              <a:t> "РЦОИ-ОМСУ"</a:t>
            </a:r>
          </a:p>
          <a:p>
            <a:pPr marL="266700" lvl="0" algn="just"/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2</a:t>
            </a:r>
            <a:r>
              <a:rPr lang="ru-RU" sz="1800" b="1" dirty="0">
                <a:solidFill>
                  <a:srgbClr val="C00000"/>
                </a:solidFill>
                <a:latin typeface="Roboto"/>
              </a:rPr>
              <a:t>. Подготовка </a:t>
            </a:r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44 </a:t>
            </a:r>
            <a:r>
              <a:rPr lang="ru-RU" sz="1800" b="1" dirty="0">
                <a:solidFill>
                  <a:srgbClr val="C00000"/>
                </a:solidFill>
                <a:latin typeface="Roboto"/>
              </a:rPr>
              <a:t>ППЭ ЕГЭ в соответствии с требованиями законодательства.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ГИА- 2022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609725" cy="5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65779"/>
            <a:ext cx="8908784" cy="3462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3</a:t>
            </a:r>
            <a:r>
              <a:rPr lang="ru-RU" sz="1800" b="1" dirty="0">
                <a:solidFill>
                  <a:srgbClr val="C00000"/>
                </a:solidFill>
                <a:latin typeface="Roboto"/>
              </a:rPr>
              <a:t>. Подготовка к качественному применению технологических решений </a:t>
            </a:r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ЕГЭ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ГИА- 2022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609725" cy="5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56612"/>
              </p:ext>
            </p:extLst>
          </p:nvPr>
        </p:nvGraphicFramePr>
        <p:xfrm>
          <a:off x="285748" y="1012026"/>
          <a:ext cx="873054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2"/>
                <a:gridCol w="3800475"/>
                <a:gridCol w="2881322"/>
                <a:gridCol w="981943"/>
              </a:tblGrid>
              <a:tr h="216699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Федеральные (всероссийские)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тренировочные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Дата проведения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100" b="1" dirty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Предмет </a:t>
                      </a:r>
                      <a:endParaRPr lang="ru-RU" sz="1100" b="1" dirty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10.03.2022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Технология  передачи  ЭМ  по  сети  «Интернет», печати ЭМ и сканирования в аудиториях ППЭ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Технология проведения ЕГЭ по иностранным языкам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КЕГЭ,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Английский язык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письм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. и устная части)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Roboto"/>
                          <a:cs typeface="Times New Roman" panose="02020603050405020304" pitchFamily="18" charset="0"/>
                        </a:rPr>
                        <a:t>Все аудитории досрочных ППЭ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ГИА-11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27.04.2022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Технология проведения ЕГЭ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 по информатике и ИКТ в компьютерной форме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Roboto"/>
                          <a:cs typeface="Times New Roman" panose="02020603050405020304" pitchFamily="18" charset="0"/>
                        </a:rPr>
                        <a:t>КЕГЭ</a:t>
                      </a:r>
                    </a:p>
                    <a:p>
                      <a:r>
                        <a:rPr lang="ru-RU" sz="1200" b="1" dirty="0" smtClean="0">
                          <a:latin typeface="Roboto"/>
                          <a:cs typeface="Times New Roman" panose="02020603050405020304" pitchFamily="18" charset="0"/>
                        </a:rPr>
                        <a:t>Все аудитории всех ППЭ</a:t>
                      </a:r>
                      <a:r>
                        <a:rPr lang="ru-RU" sz="1200" b="1" baseline="0" dirty="0" smtClean="0">
                          <a:latin typeface="Roboto"/>
                          <a:cs typeface="Times New Roman" panose="02020603050405020304" pitchFamily="18" charset="0"/>
                        </a:rPr>
                        <a:t> КЕГЭ</a:t>
                      </a:r>
                      <a:endParaRPr lang="ru-RU" sz="1200" b="1" dirty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ГИА-11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17.05.2020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Технология  передачи  ЭМ  по  сети  «Интернет», печати ЭМ и сканирования в аудиториях ППЭ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Технология проведения ЕГЭ по иностранным языка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Английский язык (устная часть)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Roboto"/>
                          <a:cs typeface="Times New Roman" panose="02020603050405020304" pitchFamily="18" charset="0"/>
                        </a:rPr>
                        <a:t>Все аудитории основных ППЭ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Roboto"/>
                          <a:cs typeface="Times New Roman" panose="02020603050405020304" pitchFamily="18" charset="0"/>
                        </a:rPr>
                        <a:t>Все аудитории всех ППЭ</a:t>
                      </a:r>
                      <a:r>
                        <a:rPr lang="ru-RU" sz="1200" b="1" baseline="0" dirty="0" smtClean="0">
                          <a:latin typeface="Roboto"/>
                          <a:cs typeface="Times New Roman" panose="02020603050405020304" pitchFamily="18" charset="0"/>
                        </a:rPr>
                        <a:t> проведения ЕГЭ по иняз. устно</a:t>
                      </a:r>
                      <a:endParaRPr lang="ru-RU" sz="1200" b="1" dirty="0" smtClean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ГИА-11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10.03.2022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17.05.2022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Тестирование системы видеонаблюдения ППЭ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Roboto"/>
                          <a:cs typeface="Times New Roman" panose="02020603050405020304" pitchFamily="18" charset="0"/>
                        </a:rPr>
                        <a:t>Все аудитории всех ППЭ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Roboto"/>
                          <a:cs typeface="Times New Roman" panose="02020603050405020304" pitchFamily="18" charset="0"/>
                        </a:rPr>
                        <a:t>Без участников</a:t>
                      </a:r>
                      <a:endParaRPr lang="ru-RU" sz="1100" b="1" dirty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7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6" y="665779"/>
            <a:ext cx="8908784" cy="80791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Roboto"/>
              </a:rPr>
              <a:t>4. Обеспечение </a:t>
            </a:r>
            <a:r>
              <a:rPr lang="ru-RU" sz="1600" b="1" dirty="0">
                <a:solidFill>
                  <a:srgbClr val="C00000"/>
                </a:solidFill>
                <a:latin typeface="Roboto"/>
              </a:rPr>
              <a:t>кадровой готовности для качественного проведения процедуры ИСИ и </a:t>
            </a:r>
            <a:r>
              <a:rPr lang="ru-RU" sz="1600" b="1" dirty="0" smtClean="0">
                <a:solidFill>
                  <a:srgbClr val="C00000"/>
                </a:solidFill>
                <a:latin typeface="Roboto"/>
              </a:rPr>
              <a:t>ЕГЭ-2022. </a:t>
            </a:r>
            <a:r>
              <a:rPr lang="ru-RU" sz="1600" b="1" dirty="0">
                <a:solidFill>
                  <a:srgbClr val="C00000"/>
                </a:solidFill>
                <a:latin typeface="Roboto"/>
              </a:rPr>
              <a:t>До </a:t>
            </a:r>
            <a:r>
              <a:rPr lang="ru-RU" sz="1600" b="1" dirty="0" smtClean="0">
                <a:solidFill>
                  <a:srgbClr val="C00000"/>
                </a:solidFill>
                <a:latin typeface="Roboto"/>
              </a:rPr>
              <a:t>01.04.2022 </a:t>
            </a:r>
            <a:r>
              <a:rPr lang="ru-RU" sz="1600" b="1" dirty="0">
                <a:solidFill>
                  <a:srgbClr val="C00000"/>
                </a:solidFill>
                <a:latin typeface="Roboto"/>
              </a:rPr>
              <a:t>выполнение плана региональных и федеральных мероприятий по обучению лиц, привлекаемых к проведению ЕГЭ.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ГИА- 2022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eg_sharaja\Desktop\2021-2022\САЙТ\ЛОГО\banner-2-eg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609725" cy="5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35867"/>
              </p:ext>
            </p:extLst>
          </p:nvPr>
        </p:nvGraphicFramePr>
        <p:xfrm>
          <a:off x="196627" y="1504295"/>
          <a:ext cx="8730542" cy="241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598"/>
                <a:gridCol w="2476500"/>
                <a:gridCol w="3467100"/>
                <a:gridCol w="1183344"/>
              </a:tblGrid>
              <a:tr h="283479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Региональные тренировочные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87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Дата проведения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100" b="1" dirty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Предмет </a:t>
                      </a:r>
                      <a:endParaRPr lang="ru-RU" sz="1100" b="1" dirty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14.12.2021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Репетиционный ЕГЭ 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Roboto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бумажная технология)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Математика (базовый уровень)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Roboto"/>
                          <a:cs typeface="Times New Roman" panose="02020603050405020304" pitchFamily="18" charset="0"/>
                        </a:rPr>
                        <a:t>Свои школы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ГИА-11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 декада января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Репетиционный ЕГЭ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бумажная технология)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Математика (профильный уровень)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Roboto"/>
                          <a:cs typeface="Times New Roman" panose="02020603050405020304" pitchFamily="18" charset="0"/>
                        </a:rPr>
                        <a:t>Все аудитории всех ППЭ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ГИА-11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 декада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февраля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Репетиционный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ЕГЭ 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бумажная технология)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r>
                        <a:rPr lang="ru-RU" sz="1400" b="1" dirty="0" smtClean="0">
                          <a:latin typeface="Roboto"/>
                          <a:cs typeface="Times New Roman" panose="02020603050405020304" pitchFamily="18" charset="0"/>
                        </a:rPr>
                        <a:t>Все аудитории всех ППЭ</a:t>
                      </a:r>
                      <a:endParaRPr lang="ru-RU" sz="1400" b="1" dirty="0">
                        <a:latin typeface="Robot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Roboto"/>
                          <a:cs typeface="Times New Roman" panose="02020603050405020304" pitchFamily="18" charset="0"/>
                        </a:rPr>
                        <a:t>ГИА-11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2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0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1542" y="606314"/>
            <a:ext cx="8942020" cy="360867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Запланировано </a:t>
            </a:r>
            <a:r>
              <a:rPr lang="ru-RU" sz="1700" b="1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3 периода </a:t>
            </a:r>
            <a:r>
              <a:rPr lang="ru-RU" sz="17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ОГЭ </a:t>
            </a:r>
            <a:r>
              <a:rPr lang="ru-RU" sz="1700" b="1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- </a:t>
            </a:r>
            <a:r>
              <a:rPr lang="ru-RU" sz="17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2022</a:t>
            </a:r>
            <a:endParaRPr lang="ru-RU" sz="1700" b="1" dirty="0">
              <a:solidFill>
                <a:srgbClr val="002060"/>
              </a:solidFill>
              <a:latin typeface="Roboto mono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Досрочный </a:t>
            </a:r>
            <a:r>
              <a:rPr lang="ru-RU" sz="1700" b="1" dirty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период </a:t>
            </a:r>
            <a:r>
              <a:rPr lang="ru-RU" sz="17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– </a:t>
            </a:r>
            <a:r>
              <a:rPr lang="ru-RU" sz="15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21 марта – 15 апреля</a:t>
            </a:r>
            <a:endParaRPr lang="ru-RU" sz="1500" b="1" dirty="0">
              <a:solidFill>
                <a:srgbClr val="002060"/>
              </a:solidFill>
              <a:latin typeface="Roboto mono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Основной период – </a:t>
            </a:r>
            <a:r>
              <a:rPr lang="ru-RU" sz="16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20 мая – 2 июля  </a:t>
            </a:r>
            <a:r>
              <a:rPr lang="ru-RU" sz="1600" b="1" dirty="0">
                <a:solidFill>
                  <a:srgbClr val="F20000"/>
                </a:solidFill>
                <a:latin typeface="Roboto mono"/>
                <a:cs typeface="Times New Roman" pitchFamily="18" charset="0"/>
              </a:rPr>
              <a:t>Дополнительный период – </a:t>
            </a:r>
            <a:r>
              <a:rPr lang="ru-RU" sz="1600" b="1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5 - 24 </a:t>
            </a:r>
            <a:r>
              <a:rPr lang="ru-RU" sz="1700" b="1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сентября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2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2597" y="2359958"/>
            <a:ext cx="3108529" cy="157735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100% аудиторий </a:t>
            </a:r>
            <a:r>
              <a:rPr lang="ru-RU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обеспечены видеонаблюдением</a:t>
            </a:r>
            <a:endParaRPr lang="ru-RU" dirty="0">
              <a:solidFill>
                <a:srgbClr val="002060"/>
              </a:solidFill>
              <a:latin typeface="Roboto mono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100% ППЭ </a:t>
            </a:r>
            <a:r>
              <a:rPr lang="ru-RU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– с </a:t>
            </a:r>
            <a:r>
              <a:rPr lang="ru-RU" dirty="0" err="1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металлодетекторами</a:t>
            </a:r>
            <a:r>
              <a:rPr lang="ru-RU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блокираторами сигналов мобильной </a:t>
            </a:r>
            <a:r>
              <a:rPr lang="ru-RU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связи</a:t>
            </a:r>
          </a:p>
          <a:p>
            <a:pPr algn="ctr"/>
            <a:endParaRPr lang="ru-RU" dirty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Лена\Desktop\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6" y="1522379"/>
            <a:ext cx="728159" cy="7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01634"/>
              </p:ext>
            </p:extLst>
          </p:nvPr>
        </p:nvGraphicFramePr>
        <p:xfrm>
          <a:off x="1500824" y="1509268"/>
          <a:ext cx="6183456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728"/>
                <a:gridCol w="3091728"/>
              </a:tblGrid>
              <a:tr h="75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20000"/>
                          </a:solidFill>
                          <a:latin typeface="Roboto mono"/>
                          <a:cs typeface="Times New Roman" pitchFamily="18" charset="0"/>
                        </a:rPr>
                        <a:t>Х ППЭ ОГЭ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20000"/>
                          </a:solidFill>
                          <a:latin typeface="Roboto mono"/>
                          <a:cs typeface="Times New Roman" pitchFamily="18" charset="0"/>
                        </a:rPr>
                        <a:t>Х ППЭ ГВЭ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 descr="C:\Users\Лена\Desktop\glushilka-mobilni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51" y="3477534"/>
            <a:ext cx="678439" cy="4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13115" y="64519"/>
            <a:ext cx="7567180" cy="43858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ГИА- 9 </a:t>
            </a:r>
            <a:r>
              <a:rPr lang="ru-RU" sz="24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026" name="Picture 2" descr="C:\Users\eg_sharaja\Desktop\Металлодетекто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6" y="2846012"/>
            <a:ext cx="538055" cy="6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g_sharaja\Desktop\3197.97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65" y="2315581"/>
            <a:ext cx="530432" cy="5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0"/>
            <a:ext cx="1703245" cy="5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28348" y="2315581"/>
            <a:ext cx="4264703" cy="17927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Roboto"/>
                <a:cs typeface="Times New Roman" panose="02020603050405020304" pitchFamily="18" charset="0"/>
              </a:rPr>
              <a:t>Технологические решения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100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% ППЭ </a:t>
            </a:r>
            <a:endParaRPr lang="ru-RU" sz="1600" b="1" dirty="0" smtClean="0">
              <a:solidFill>
                <a:srgbClr val="FF0000"/>
              </a:solidFill>
              <a:latin typeface="Roboto"/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Доставка экзаменационных материалов архивом с паролем в ППЭ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Печать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экзаменационных материалов и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сканирование </a:t>
            </a:r>
            <a:r>
              <a:rPr lang="ru-RU" sz="1600" dirty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бланков ответов участников </a:t>
            </a:r>
            <a:r>
              <a:rPr lang="ru-RU" sz="1600" dirty="0" smtClean="0">
                <a:solidFill>
                  <a:srgbClr val="002060"/>
                </a:solidFill>
                <a:latin typeface="Roboto mono"/>
                <a:cs typeface="Times New Roman" pitchFamily="18" charset="0"/>
              </a:rPr>
              <a:t>ГИА-9.</a:t>
            </a:r>
            <a:endParaRPr lang="ru-RU" sz="1600" dirty="0">
              <a:solidFill>
                <a:srgbClr val="002060"/>
              </a:solidFill>
              <a:latin typeface="Roboto mono"/>
              <a:cs typeface="Times New Roman" pitchFamily="18" charset="0"/>
            </a:endParaRPr>
          </a:p>
        </p:txBody>
      </p:sp>
      <p:pic>
        <p:nvPicPr>
          <p:cNvPr id="22" name="Picture 2" descr="C:\Users\eg_sharaja\Desktop\Варианты изображений\Saved Pictures\печать эм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" y="3379133"/>
            <a:ext cx="875809" cy="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g_sharaja\Desktop\Варианты изображений\Saved Pictures\usbpendrive_remove_usb_595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2" y="266475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6" y="696381"/>
            <a:ext cx="8908784" cy="807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550" y="696381"/>
            <a:ext cx="8806740" cy="425500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1. Обеспечение </a:t>
            </a:r>
            <a:r>
              <a:rPr lang="ru-RU" sz="1800" b="1" dirty="0">
                <a:solidFill>
                  <a:srgbClr val="C00000"/>
                </a:solidFill>
                <a:latin typeface="Roboto"/>
              </a:rPr>
              <a:t>объективности процедуры </a:t>
            </a:r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ГИА-9 и введение технологических решений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Обеспечение ППЭ </a:t>
            </a:r>
            <a:r>
              <a:rPr lang="ru-RU" sz="1800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системами безопасности</a:t>
            </a:r>
            <a:r>
              <a:rPr lang="ru-RU" sz="1800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(информационной, антитеррористической):</a:t>
            </a:r>
          </a:p>
          <a:p>
            <a:pPr marL="85725" indent="276225" defTabSz="361950"/>
            <a:r>
              <a:rPr lang="ru-RU" sz="1600" dirty="0">
                <a:solidFill>
                  <a:srgbClr val="002774"/>
                </a:solidFill>
                <a:latin typeface="Poboto mono"/>
              </a:rPr>
              <a:t>- наличие металлодетекторов,</a:t>
            </a:r>
          </a:p>
          <a:p>
            <a:pPr marL="371475" indent="-285750" defTabSz="361950">
              <a:buFontTx/>
              <a:buChar char="-"/>
            </a:pP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наличие </a:t>
            </a:r>
            <a:r>
              <a:rPr lang="ru-RU" sz="1600" dirty="0">
                <a:solidFill>
                  <a:srgbClr val="002774"/>
                </a:solidFill>
                <a:latin typeface="Poboto mono"/>
              </a:rPr>
              <a:t>средств подавления сигналов мобильной связи и их регистрация в Управлении Роскомнадзора по Северо-Западному Федеральному </a:t>
            </a: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округу,</a:t>
            </a:r>
          </a:p>
          <a:p>
            <a:pPr marL="371475" indent="-285750" defTabSz="361950">
              <a:buFontTx/>
              <a:buChar char="-"/>
            </a:pP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улучшение </a:t>
            </a:r>
            <a:r>
              <a:rPr lang="ru-RU" sz="1600" dirty="0">
                <a:solidFill>
                  <a:srgbClr val="002774"/>
                </a:solidFill>
                <a:latin typeface="Poboto mono"/>
              </a:rPr>
              <a:t>системы видеонаблюдение в классах-аудиториях (системой онлайн видеонаблюдения).</a:t>
            </a:r>
          </a:p>
          <a:p>
            <a:pPr algn="ctr"/>
            <a:r>
              <a:rPr lang="ru-RU" sz="1800" b="1" dirty="0" smtClean="0">
                <a:solidFill>
                  <a:srgbClr val="002774"/>
                </a:solidFill>
                <a:latin typeface="Poboto mono"/>
              </a:rPr>
              <a:t>100 </a:t>
            </a:r>
            <a:r>
              <a:rPr lang="ru-RU" sz="1800" b="1" dirty="0">
                <a:solidFill>
                  <a:srgbClr val="002774"/>
                </a:solidFill>
                <a:latin typeface="Poboto mono"/>
              </a:rPr>
              <a:t>% ППЭ </a:t>
            </a:r>
            <a:r>
              <a:rPr lang="ru-RU" sz="1800" b="1" dirty="0" smtClean="0">
                <a:solidFill>
                  <a:srgbClr val="002774"/>
                </a:solidFill>
                <a:latin typeface="Poboto mono"/>
              </a:rPr>
              <a:t>применяют </a:t>
            </a:r>
            <a:r>
              <a:rPr lang="ru-RU" sz="1800" b="1" dirty="0">
                <a:solidFill>
                  <a:srgbClr val="002774"/>
                </a:solidFill>
                <a:latin typeface="Poboto mono"/>
              </a:rPr>
              <a:t>технологические решения </a:t>
            </a:r>
            <a:endParaRPr lang="ru-RU" sz="1800" b="1" dirty="0" smtClean="0">
              <a:solidFill>
                <a:srgbClr val="002774"/>
              </a:solidFill>
              <a:latin typeface="Poboto mono"/>
            </a:endParaRPr>
          </a:p>
          <a:p>
            <a:pPr algn="ctr"/>
            <a:r>
              <a:rPr lang="ru-RU" sz="1800" b="1" dirty="0" smtClean="0">
                <a:solidFill>
                  <a:srgbClr val="002774"/>
                </a:solidFill>
                <a:latin typeface="Poboto mono"/>
              </a:rPr>
              <a:t>– обеспечение технического парка ППЭ</a:t>
            </a:r>
            <a:endParaRPr lang="ru-RU" sz="1800" b="1" dirty="0">
              <a:solidFill>
                <a:srgbClr val="002774"/>
              </a:solidFill>
              <a:latin typeface="Poboto mono"/>
            </a:endParaRPr>
          </a:p>
          <a:p>
            <a:pPr marL="85725" indent="276225" defTabSz="361950">
              <a:buFontTx/>
              <a:buChar char="-"/>
            </a:pP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наличие в штабах </a:t>
            </a:r>
            <a:r>
              <a:rPr lang="ru-RU" sz="1600" dirty="0">
                <a:solidFill>
                  <a:srgbClr val="002774"/>
                </a:solidFill>
                <a:latin typeface="Poboto mono"/>
              </a:rPr>
              <a:t>пунктов </a:t>
            </a: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сканера </a:t>
            </a:r>
            <a:r>
              <a:rPr lang="ru-RU" sz="1600" dirty="0">
                <a:solidFill>
                  <a:srgbClr val="002774"/>
                </a:solidFill>
                <a:latin typeface="Poboto mono"/>
              </a:rPr>
              <a:t>для технологии сканирования бланков ответов</a:t>
            </a: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,</a:t>
            </a:r>
          </a:p>
          <a:p>
            <a:pPr marL="85725" indent="276225" defTabSz="361950">
              <a:buFontTx/>
              <a:buChar char="-"/>
            </a:pP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наличие АРМ (ноутбук-принтер) для </a:t>
            </a:r>
            <a:r>
              <a:rPr lang="ru-RU" sz="1600" dirty="0">
                <a:solidFill>
                  <a:srgbClr val="002774"/>
                </a:solidFill>
                <a:latin typeface="Poboto mono"/>
              </a:rPr>
              <a:t>технологии </a:t>
            </a:r>
            <a:r>
              <a:rPr lang="ru-RU" sz="1600" dirty="0" smtClean="0">
                <a:solidFill>
                  <a:srgbClr val="002774"/>
                </a:solidFill>
                <a:latin typeface="Poboto mono"/>
              </a:rPr>
              <a:t>печати полного комплекта экзаменационных материалов в аудитории</a:t>
            </a:r>
            <a:endParaRPr lang="ru-RU" sz="1600" dirty="0">
              <a:solidFill>
                <a:srgbClr val="002774"/>
              </a:solidFill>
              <a:latin typeface="Poboto mono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2</a:t>
            </a:r>
            <a:r>
              <a:rPr lang="ru-RU" sz="1800" b="1" dirty="0">
                <a:solidFill>
                  <a:srgbClr val="C00000"/>
                </a:solidFill>
                <a:latin typeface="Roboto"/>
              </a:rPr>
              <a:t>. Подготовка </a:t>
            </a:r>
            <a:r>
              <a:rPr lang="ru-RU" sz="1800" b="1" dirty="0" smtClean="0">
                <a:solidFill>
                  <a:srgbClr val="C00000"/>
                </a:solidFill>
                <a:latin typeface="Roboto"/>
              </a:rPr>
              <a:t>ППЭ ОГЭ и ГВЭ </a:t>
            </a:r>
            <a:r>
              <a:rPr lang="ru-RU" sz="1800" b="1" dirty="0">
                <a:solidFill>
                  <a:srgbClr val="C00000"/>
                </a:solidFill>
                <a:latin typeface="Roboto"/>
              </a:rPr>
              <a:t>в соответствии с требованиями законодательства.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20" y="64518"/>
            <a:ext cx="79568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Roboto mono"/>
                <a:cs typeface="Times New Roman" panose="02020603050405020304" pitchFamily="18" charset="0"/>
              </a:rPr>
              <a:t>Задачи по подготовке к ГИА- 2022</a:t>
            </a:r>
            <a:endParaRPr lang="ru-RU" sz="2400" b="1" dirty="0">
              <a:solidFill>
                <a:srgbClr val="C00000"/>
              </a:solidFill>
              <a:latin typeface="Roboto mono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eg_sharaja\Desktop\2021-2022\САЙТ\ЛОГО\banner-1-gia-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1"/>
            <a:ext cx="1619250" cy="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16934</TotalTime>
  <Words>1849</Words>
  <Application>Microsoft Office PowerPoint</Application>
  <PresentationFormat>Экран (16:9)</PresentationFormat>
  <Paragraphs>527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Ретро</vt:lpstr>
      <vt:lpstr>PDF</vt:lpstr>
      <vt:lpstr>Задачи по подготовке  к государственной итоговой аттестации по образовательным программам среднего общего и основного общего образования  в Ленинградской области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результатов ОГЭ-2019 и ДР-2020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Ярослава</dc:creator>
  <cp:lastModifiedBy>Елена Григорьевна Шарая</cp:lastModifiedBy>
  <cp:revision>789</cp:revision>
  <cp:lastPrinted>2021-09-23T10:52:00Z</cp:lastPrinted>
  <dcterms:created xsi:type="dcterms:W3CDTF">2016-10-13T07:04:28Z</dcterms:created>
  <dcterms:modified xsi:type="dcterms:W3CDTF">2021-10-26T13:47:12Z</dcterms:modified>
</cp:coreProperties>
</file>