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443" r:id="rId2"/>
    <p:sldId id="437" r:id="rId3"/>
    <p:sldId id="444" r:id="rId4"/>
    <p:sldId id="442" r:id="rId5"/>
  </p:sldIdLst>
  <p:sldSz cx="9144000" cy="5143500" type="screen16x9"/>
  <p:notesSz cx="6761163" cy="9942513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4"/>
    <a:srgbClr val="004F8A"/>
    <a:srgbClr val="33CC33"/>
    <a:srgbClr val="FF0000"/>
    <a:srgbClr val="003DB8"/>
    <a:srgbClr val="009E47"/>
    <a:srgbClr val="CCECFF"/>
    <a:srgbClr val="004BE2"/>
    <a:srgbClr val="CCFFFF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1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3B01-30AC-4281-85C6-0262FC4E226A}" type="datetimeFigureOut">
              <a:rPr lang="ru-RU" smtClean="0"/>
              <a:pPr/>
              <a:t>11.05.2022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BAB6-8BB4-4C21-A6A8-6A7A9B8A5D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94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3A513E-4D17-477E-8681-CF45D165B0A0}" type="datetimeFigureOut">
              <a:rPr lang="ru-RU"/>
              <a:pPr>
                <a:defRPr/>
              </a:pPr>
              <a:t>11.05.2022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7B309-7E1A-4535-8A2D-A4AB677C3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5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B4AC9-099D-495D-AD62-058C553FA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071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E423-D4B5-4E20-B064-DD253815EE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8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0B47-A63E-48AD-9434-B8F2522403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194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504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37C7-45E3-42D4-B6DF-670776AD83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4777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42396-4811-4D01-93BE-B400DB2BD6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562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652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641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44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03F4A-592C-4031-AA8E-EB9760AB82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66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F8-7575-4FD8-8AC4-3C454B60E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206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1593E-58F8-43F1-A6A2-1B3333D339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12347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002774"/>
                </a:solidFill>
              </a:rPr>
              <a:t>Приказ Федеральной службы по надзору в сфере образования и науки </a:t>
            </a:r>
            <a:r>
              <a:rPr lang="ru-RU" sz="1200" b="1" dirty="0">
                <a:solidFill>
                  <a:srgbClr val="002060"/>
                </a:solidFill>
              </a:rPr>
              <a:t>от 26 июля 2019 года № 876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774"/>
                </a:solidFill>
                <a:latin typeface="+mn-lt"/>
              </a:rPr>
              <a:t>«Об </a:t>
            </a:r>
            <a:r>
              <a:rPr lang="ru-RU" sz="1100" dirty="0">
                <a:solidFill>
                  <a:srgbClr val="002060"/>
                </a:solidFill>
              </a:rPr>
              <a:t>определения минимального количества баллов единого государственного экзамена,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</a:rPr>
              <a:t>подтверждающего освоение образовательной программы  среднего общего образования,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</a:rPr>
              <a:t>минимального количества баллов единого государственного экзамена, необходимого для поступления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</a:rPr>
              <a:t>в образовательные организации высшего образования на обучение по программам </a:t>
            </a:r>
            <a:r>
              <a:rPr lang="ru-RU" sz="1100" dirty="0" err="1">
                <a:solidFill>
                  <a:srgbClr val="002060"/>
                </a:solidFill>
              </a:rPr>
              <a:t>бакалавриата</a:t>
            </a:r>
            <a:r>
              <a:rPr lang="ru-RU" sz="1100" dirty="0">
                <a:solidFill>
                  <a:srgbClr val="002060"/>
                </a:solidFill>
              </a:rPr>
              <a:t> и </a:t>
            </a:r>
            <a:r>
              <a:rPr lang="ru-RU" sz="1100" dirty="0" err="1">
                <a:solidFill>
                  <a:srgbClr val="002060"/>
                </a:solidFill>
              </a:rPr>
              <a:t>специалитета</a:t>
            </a:r>
            <a:r>
              <a:rPr lang="ru-RU" sz="1100" dirty="0">
                <a:solidFill>
                  <a:srgbClr val="002774"/>
                </a:solidFill>
                <a:latin typeface="+mn-lt"/>
              </a:rPr>
              <a:t>»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русскому языку - 24 балла;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математике профильного уровня - 27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физике - 36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химии - 36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информатике и информационно-коммуникационным технологиям (ИКТ) - 40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биологии - 36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истории - 32 балла;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географии - 37 баллов;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обществознанию - 42 балла;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литературе - 32 балла;</a:t>
            </a:r>
          </a:p>
          <a:p>
            <a:r>
              <a:rPr lang="ru-RU" sz="1100" b="1" dirty="0">
                <a:solidFill>
                  <a:srgbClr val="FF0000"/>
                </a:solidFill>
                <a:latin typeface="+mn-lt"/>
              </a:rPr>
              <a:t>по иностранным языкам (английский, французский, немецкий, испанский, китайский) - 22 балла</a:t>
            </a:r>
            <a:endParaRPr lang="ru-RU" sz="1100" b="1" dirty="0">
              <a:solidFill>
                <a:srgbClr val="FF0000"/>
              </a:solidFill>
              <a:latin typeface="Poboto mono"/>
            </a:endParaRPr>
          </a:p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002774"/>
                </a:solidFill>
                <a:latin typeface="+mn-lt"/>
              </a:rPr>
              <a:t>Распоряжение Федеральной службы по надзору в сфере образования и науки </a:t>
            </a:r>
            <a:r>
              <a:rPr lang="ru-RU" sz="1200" b="1" dirty="0">
                <a:solidFill>
                  <a:srgbClr val="002060"/>
                </a:solidFill>
                <a:latin typeface="+mn-lt"/>
              </a:rPr>
              <a:t>от 16 июля 2019 года № 1122-10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</a:rPr>
              <a:t>«Об утверждении методики определения минимального количества баллов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</a:rPr>
              <a:t>единого государственного экзамена, подтверждающего освоение образовательной программы  среднего общего образования,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</a:rPr>
              <a:t>минимального количества баллов единого государственного экзамена,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необходимого для поступления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</a:rPr>
              <a:t>в образовательные организации высшего образования на обучение по программам </a:t>
            </a:r>
            <a:r>
              <a:rPr lang="ru-RU" sz="1100" dirty="0" err="1">
                <a:solidFill>
                  <a:srgbClr val="002060"/>
                </a:solidFill>
                <a:latin typeface="+mn-lt"/>
              </a:rPr>
              <a:t>бакалавриата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 и </a:t>
            </a:r>
            <a:r>
              <a:rPr lang="ru-RU" sz="1100" dirty="0" err="1">
                <a:solidFill>
                  <a:srgbClr val="002060"/>
                </a:solidFill>
                <a:latin typeface="+mn-lt"/>
              </a:rPr>
              <a:t>специалитета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002060"/>
                </a:solidFill>
                <a:latin typeface="+mn-lt"/>
              </a:rPr>
              <a:t>(с изменениями, внесенными распоряжениями Федеральной службы по надзору в сфере</a:t>
            </a:r>
            <a:br>
              <a:rPr lang="ru-RU" sz="1100" dirty="0">
                <a:solidFill>
                  <a:srgbClr val="002060"/>
                </a:solidFill>
                <a:latin typeface="+mn-lt"/>
              </a:rPr>
            </a:br>
            <a:r>
              <a:rPr lang="ru-RU" sz="1100" dirty="0">
                <a:solidFill>
                  <a:srgbClr val="002060"/>
                </a:solidFill>
                <a:latin typeface="+mn-lt"/>
              </a:rPr>
              <a:t>образования и науки от 14.07.2020 № 742-10, от 23.07.2020 № 781-10, от 27.07.2020</a:t>
            </a:r>
            <a:br>
              <a:rPr lang="ru-RU" sz="1100" dirty="0">
                <a:solidFill>
                  <a:srgbClr val="002060"/>
                </a:solidFill>
                <a:latin typeface="+mn-lt"/>
              </a:rPr>
            </a:br>
            <a:r>
              <a:rPr lang="ru-RU" sz="1100" dirty="0">
                <a:solidFill>
                  <a:srgbClr val="002060"/>
                </a:solidFill>
                <a:latin typeface="+mn-lt"/>
              </a:rPr>
              <a:t>№ 794-10, от 06.08.2020 № 834-10, от 11.06.2021 № 822-10, от 17.06.2021 № 844-10,</a:t>
            </a:r>
            <a:br>
              <a:rPr lang="ru-RU" sz="1100" dirty="0">
                <a:solidFill>
                  <a:srgbClr val="002060"/>
                </a:solidFill>
                <a:latin typeface="+mn-lt"/>
              </a:rPr>
            </a:br>
            <a:r>
              <a:rPr lang="ru-RU" sz="1100" dirty="0">
                <a:solidFill>
                  <a:srgbClr val="002060"/>
                </a:solidFill>
                <a:latin typeface="+mn-lt"/>
              </a:rPr>
              <a:t>от 02.07.2021 № 933-10, от </a:t>
            </a:r>
            <a:r>
              <a:rPr lang="ru-RU" sz="1100" dirty="0">
                <a:solidFill>
                  <a:srgbClr val="FF0000"/>
                </a:solidFill>
                <a:latin typeface="+mn-lt"/>
              </a:rPr>
              <a:t>01.04.2022 № 778-10, от 06.04.2022 № 835-10, от 11.04.2022</a:t>
            </a:r>
            <a:br>
              <a:rPr lang="ru-RU" sz="1100" dirty="0">
                <a:solidFill>
                  <a:srgbClr val="FF0000"/>
                </a:solidFill>
                <a:latin typeface="+mn-lt"/>
              </a:rPr>
            </a:br>
            <a:r>
              <a:rPr lang="ru-RU" sz="1100" dirty="0">
                <a:solidFill>
                  <a:srgbClr val="FF0000"/>
                </a:solidFill>
                <a:latin typeface="+mn-lt"/>
              </a:rPr>
              <a:t>№ 911-10, от 12.04.2022 № 916-10, от 15.04.2022 № 970-10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)</a:t>
            </a:r>
          </a:p>
          <a:p>
            <a:pPr marL="176213">
              <a:spcAft>
                <a:spcPts val="1200"/>
              </a:spcAft>
            </a:pPr>
            <a:r>
              <a:rPr lang="ru-RU" sz="1300" b="1" dirty="0">
                <a:solidFill>
                  <a:srgbClr val="FF0000"/>
                </a:solidFill>
                <a:latin typeface="Poboto mono"/>
              </a:rPr>
              <a:t>Уточнено!</a:t>
            </a:r>
          </a:p>
          <a:p>
            <a:pPr marL="176213" algn="l">
              <a:spcAft>
                <a:spcPts val="1200"/>
              </a:spcAft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r>
              <a:rPr lang="ru-RU" sz="1100" b="1" dirty="0">
                <a:solidFill>
                  <a:srgbClr val="002774"/>
                </a:solidFill>
                <a:latin typeface="+mn-lt"/>
              </a:rPr>
              <a:t> </a:t>
            </a:r>
          </a:p>
          <a:p>
            <a:pPr marL="176213" algn="l">
              <a:spcAft>
                <a:spcPts val="1200"/>
              </a:spcAft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endParaRPr lang="ru-RU" sz="2000" b="1" dirty="0">
              <a:solidFill>
                <a:srgbClr val="002774"/>
              </a:solidFill>
            </a:endParaRPr>
          </a:p>
          <a:p>
            <a:endParaRPr lang="ru-RU" sz="2000" b="1" dirty="0">
              <a:solidFill>
                <a:srgbClr val="002774"/>
              </a:solidFill>
            </a:endParaRPr>
          </a:p>
          <a:p>
            <a:endParaRPr lang="ru-RU" sz="2000" b="1" dirty="0">
              <a:solidFill>
                <a:srgbClr val="002774"/>
              </a:solidFill>
            </a:endParaRPr>
          </a:p>
          <a:p>
            <a:endParaRPr lang="ru-RU" sz="2000" b="1" dirty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5912332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Aft>
                <a:spcPts val="0"/>
              </a:spcAft>
            </a:pPr>
            <a:endParaRPr lang="ru-RU" sz="1200" dirty="0">
              <a:latin typeface="Poboto mono"/>
            </a:endParaRPr>
          </a:p>
          <a:p>
            <a:pPr lvl="0" algn="l">
              <a:spcAft>
                <a:spcPts val="0"/>
              </a:spcAft>
            </a:pPr>
            <a:endParaRPr lang="ru-RU" sz="1200" dirty="0">
              <a:latin typeface="Poboto mono"/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68104"/>
              </p:ext>
            </p:extLst>
          </p:nvPr>
        </p:nvGraphicFramePr>
        <p:xfrm>
          <a:off x="431540" y="1559898"/>
          <a:ext cx="8316924" cy="93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1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8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Учебный предмет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Минимальный первичный балл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Минимальный тестовый балл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97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 профильного уровня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4F8A"/>
                          </a:solidFill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411510"/>
            <a:ext cx="79208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774"/>
                </a:solidFill>
                <a:latin typeface="+mn-lt"/>
              </a:rPr>
              <a:t>Соответствие между минимальными первичными баллами и минимальными тестовыми баллами ЕГЭ </a:t>
            </a:r>
          </a:p>
          <a:p>
            <a:pPr algn="ctr"/>
            <a:r>
              <a:rPr lang="ru-RU" sz="1200" b="1" dirty="0">
                <a:solidFill>
                  <a:srgbClr val="002774"/>
                </a:solidFill>
                <a:latin typeface="+mn-lt"/>
              </a:rPr>
              <a:t>по </a:t>
            </a:r>
            <a:r>
              <a:rPr lang="ru-RU" sz="1200" b="1" dirty="0" err="1">
                <a:solidFill>
                  <a:srgbClr val="002774"/>
                </a:solidFill>
                <a:latin typeface="+mn-lt"/>
              </a:rPr>
              <a:t>стобалльной</a:t>
            </a:r>
            <a:r>
              <a:rPr lang="ru-RU" sz="1200" b="1" dirty="0">
                <a:solidFill>
                  <a:srgbClr val="002774"/>
                </a:solidFill>
                <a:latin typeface="+mn-lt"/>
              </a:rPr>
              <a:t> системе оценивания, </a:t>
            </a:r>
            <a:r>
              <a:rPr lang="ru-RU" sz="1200" b="1" u="sng" dirty="0">
                <a:solidFill>
                  <a:srgbClr val="002774"/>
                </a:solidFill>
                <a:latin typeface="+mn-lt"/>
              </a:rPr>
              <a:t>подтверждающими освоение образовательной</a:t>
            </a:r>
            <a:br>
              <a:rPr lang="ru-RU" sz="1200" b="1" u="sng" dirty="0">
                <a:solidFill>
                  <a:srgbClr val="002774"/>
                </a:solidFill>
                <a:latin typeface="+mn-lt"/>
              </a:rPr>
            </a:br>
            <a:r>
              <a:rPr lang="ru-RU" sz="1200" b="1" u="sng" dirty="0">
                <a:solidFill>
                  <a:srgbClr val="002774"/>
                </a:solidFill>
                <a:latin typeface="+mn-lt"/>
              </a:rPr>
              <a:t>программы среднего общего образования по обязательным учебным предметам</a:t>
            </a:r>
          </a:p>
          <a:p>
            <a:pPr algn="ctr"/>
            <a:endParaRPr lang="ru-RU" sz="1200" b="1" u="sng" dirty="0">
              <a:solidFill>
                <a:srgbClr val="002774"/>
              </a:solidFill>
              <a:latin typeface="+mn-lt"/>
            </a:endParaRPr>
          </a:p>
          <a:p>
            <a:pPr algn="ctr"/>
            <a:r>
              <a:rPr lang="ru-RU" sz="1000" dirty="0">
                <a:solidFill>
                  <a:srgbClr val="002774"/>
                </a:solidFill>
                <a:latin typeface="+mn-lt"/>
              </a:rPr>
              <a:t>(Таблица в редакции распоряжения Федеральной службы по надзору в сфере образования и науки от 06.04.2022 № 835-10)</a:t>
            </a:r>
          </a:p>
        </p:txBody>
      </p:sp>
    </p:spTree>
    <p:extLst>
      <p:ext uri="{BB962C8B-B14F-4D97-AF65-F5344CB8AC3E}">
        <p14:creationId xmlns:p14="http://schemas.microsoft.com/office/powerpoint/2010/main" val="403857007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FF0000"/>
                </a:solidFill>
                <a:latin typeface="+mn-lt"/>
              </a:rPr>
              <a:t>Распоряжение комитета общего и профессионального образования Ленинградской области от 26.04.2022 № 835-р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«Об установлении минимального количества первичных баллов,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подтверждающих освоение обучающимися образовательных программ основного общего образования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в соответствии с требованиями федерального государственного образовательного стандарта основного общего образования,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шкал перевода суммы первичных баллов за экзаменационные работы основного государственного экзамена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и государственного выпускного экзамена в пятибалльную систему оценивания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latin typeface="+mn-lt"/>
              </a:rPr>
              <a:t>в Ленинградской области в 2022 году»</a:t>
            </a:r>
            <a:endParaRPr lang="ru-RU" sz="1300" dirty="0">
              <a:latin typeface="+mn-lt"/>
            </a:endParaRPr>
          </a:p>
          <a:p>
            <a:pPr>
              <a:spcAft>
                <a:spcPts val="0"/>
              </a:spcAft>
            </a:pPr>
            <a:endParaRPr lang="ru-RU" sz="1400" b="1" dirty="0">
              <a:solidFill>
                <a:srgbClr val="FF0000"/>
              </a:solidFill>
            </a:endParaRPr>
          </a:p>
          <a:p>
            <a:pPr marL="228600" lvl="0" indent="-228600" algn="l">
              <a:buFont typeface="+mj-lt"/>
              <a:buAutoNum type="arabicPeriod"/>
            </a:pPr>
            <a:r>
              <a:rPr lang="ru-RU" sz="1300" dirty="0">
                <a:latin typeface="+mn-lt"/>
              </a:rPr>
              <a:t>Приложение 1 - </a:t>
            </a:r>
            <a:r>
              <a:rPr lang="ru-RU" sz="1300" b="1" dirty="0">
                <a:latin typeface="+mn-lt"/>
              </a:rPr>
              <a:t>Минимальное количество первичных баллов ОГЭ</a:t>
            </a:r>
            <a:r>
              <a:rPr lang="ru-RU" sz="1300" dirty="0">
                <a:latin typeface="+mn-lt"/>
              </a:rPr>
              <a:t>, подтверждающее освоение обучающимися образовательных программ основного общего образования в соответствии с требованиями ФГОС основного общего образования </a:t>
            </a:r>
          </a:p>
          <a:p>
            <a:pPr marL="228600" lvl="0" indent="-228600" algn="l">
              <a:buFont typeface="+mj-lt"/>
              <a:buAutoNum type="arabicPeriod"/>
            </a:pPr>
            <a:r>
              <a:rPr lang="ru-RU" sz="1300" dirty="0"/>
              <a:t>Приложение 2- </a:t>
            </a:r>
            <a:r>
              <a:rPr lang="ru-RU" sz="1300" b="1" dirty="0"/>
              <a:t>Ш</a:t>
            </a:r>
            <a:r>
              <a:rPr lang="ru-RU" sz="1300" b="1" dirty="0">
                <a:latin typeface="+mn-lt"/>
              </a:rPr>
              <a:t>калы перевода суммарного первичного балла за выполнение экзаменационной работы ОГЭ в отметку </a:t>
            </a:r>
            <a:r>
              <a:rPr lang="ru-RU" sz="1300" dirty="0">
                <a:latin typeface="+mn-lt"/>
              </a:rPr>
              <a:t>по пятибалльной системе оценивания </a:t>
            </a:r>
          </a:p>
          <a:p>
            <a:pPr marL="228600" lvl="0" indent="-228600" algn="l">
              <a:buFont typeface="+mj-lt"/>
              <a:buAutoNum type="arabicPeriod"/>
            </a:pPr>
            <a:r>
              <a:rPr lang="ru-RU" sz="1300" dirty="0"/>
              <a:t>Приложение 3 - </a:t>
            </a:r>
            <a:r>
              <a:rPr lang="ru-RU" sz="1300" b="1" dirty="0">
                <a:latin typeface="+mn-lt"/>
              </a:rPr>
              <a:t>Минимальное количество первичных баллов ГВЭ</a:t>
            </a:r>
            <a:r>
              <a:rPr lang="ru-RU" sz="1300" dirty="0">
                <a:latin typeface="+mn-lt"/>
              </a:rPr>
              <a:t>, подтверждающее освоение обучающимися образовательных программ основного общего образования в соответствии с требованиями ФГОС основного общего образования</a:t>
            </a:r>
          </a:p>
          <a:p>
            <a:pPr marL="228600" lvl="0" indent="-228600" algn="l">
              <a:buFont typeface="+mj-lt"/>
              <a:buAutoNum type="arabicPeriod"/>
            </a:pPr>
            <a:r>
              <a:rPr lang="ru-RU" sz="1300" dirty="0"/>
              <a:t>Приложение 4 - </a:t>
            </a:r>
            <a:r>
              <a:rPr lang="ru-RU" sz="1300" b="1" dirty="0">
                <a:latin typeface="+mn-lt"/>
              </a:rPr>
              <a:t>Шкалы перевода суммарного первичного балла за экзаменационные работы ГВЭ, выполненные в письменной форме</a:t>
            </a:r>
            <a:r>
              <a:rPr lang="ru-RU" sz="1300" dirty="0">
                <a:latin typeface="+mn-lt"/>
              </a:rPr>
              <a:t>, в отметку по пятибалльной системе оценивания</a:t>
            </a:r>
          </a:p>
          <a:p>
            <a:pPr marL="228600" lvl="0" indent="-228600" algn="l">
              <a:buFont typeface="+mj-lt"/>
              <a:buAutoNum type="arabicPeriod"/>
            </a:pPr>
            <a:r>
              <a:rPr lang="ru-RU" sz="1300" dirty="0"/>
              <a:t>Приложение 5 - </a:t>
            </a:r>
            <a:r>
              <a:rPr lang="ru-RU" sz="1300" b="1" dirty="0"/>
              <a:t>Шкалы </a:t>
            </a:r>
            <a:r>
              <a:rPr lang="ru-RU" sz="1300" b="1" dirty="0">
                <a:latin typeface="+mn-lt"/>
              </a:rPr>
              <a:t>перевода суммарного первичного балла за экзаменационные работы ГВЭ, выполненные в устной форме, </a:t>
            </a:r>
            <a:r>
              <a:rPr lang="ru-RU" sz="1300" dirty="0">
                <a:latin typeface="+mn-lt"/>
              </a:rPr>
              <a:t>в отметку по пятибалльной системе оценивания</a:t>
            </a:r>
            <a:endParaRPr lang="ru-RU" sz="12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</a:rPr>
              <a:t>Исключительно для 2022 года</a:t>
            </a: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9194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endParaRPr lang="ru-RU" sz="1200" b="1" dirty="0">
              <a:solidFill>
                <a:srgbClr val="FF000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655621"/>
              </p:ext>
            </p:extLst>
          </p:nvPr>
        </p:nvGraphicFramePr>
        <p:xfrm>
          <a:off x="251520" y="123480"/>
          <a:ext cx="3816424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20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726">
                <a:tc gridSpan="3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ОГЭ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062">
                <a:tc rowSpan="2"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Учебный предмет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Минимальное количество первичных баллов (соответствуют минимальной отметке «3»)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453">
                <a:tc vMerge="1"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Рособрнадзор</a:t>
                      </a:r>
                      <a:endParaRPr lang="ru-RU" sz="1100" dirty="0">
                        <a:solidFill>
                          <a:srgbClr val="004F8A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8632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8, </a:t>
                      </a:r>
                    </a:p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менее 2 баллов получено за выполнение заданий по геометрии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7, </a:t>
                      </a:r>
                    </a:p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 менее 1 балла </a:t>
                      </a:r>
                    </a:p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получено за выполнение заданий по геометрии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453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5680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9726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453">
                <a:tc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Иностранные языки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73145"/>
              </p:ext>
            </p:extLst>
          </p:nvPr>
        </p:nvGraphicFramePr>
        <p:xfrm>
          <a:off x="4355976" y="123476"/>
          <a:ext cx="4392489" cy="4822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247">
                <a:tc gridSpan="3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ГВЭ (письменная форма)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0740">
                <a:tc rowSpan="2"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Учебный предмет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Минимальное количество первичных баллов (соответствуют минимальной отметке «3»)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493">
                <a:tc vMerge="1">
                  <a:txBody>
                    <a:bodyPr/>
                    <a:lstStyle/>
                    <a:p>
                      <a:pPr marL="3619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Рособрнадзор</a:t>
                      </a:r>
                      <a:endParaRPr lang="ru-RU" sz="1100" dirty="0">
                        <a:solidFill>
                          <a:srgbClr val="004F8A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1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экзаменационные работы с литерой "А" (100-е номера вариантов) и литерой "С" (300-е номера вариантов)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09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Математика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экзаменационные работы с литерой "К" (200-е номера вариантов)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4F8A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352905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6940</TotalTime>
  <Words>485</Words>
  <Application>Microsoft Office PowerPoint</Application>
  <PresentationFormat>Экран (16:9)</PresentationFormat>
  <Paragraphs>164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굴림</vt:lpstr>
      <vt:lpstr>Poboto mono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vmihailova</dc:creator>
  <cp:lastModifiedBy>Лилия Сергеевна</cp:lastModifiedBy>
  <cp:revision>1754</cp:revision>
  <cp:lastPrinted>2022-05-05T09:36:16Z</cp:lastPrinted>
  <dcterms:created xsi:type="dcterms:W3CDTF">2014-12-04T05:36:41Z</dcterms:created>
  <dcterms:modified xsi:type="dcterms:W3CDTF">2022-05-11T08:36:26Z</dcterms:modified>
</cp:coreProperties>
</file>