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411" r:id="rId2"/>
    <p:sldId id="430" r:id="rId3"/>
    <p:sldId id="441" r:id="rId4"/>
    <p:sldId id="436" r:id="rId5"/>
    <p:sldId id="445" r:id="rId6"/>
    <p:sldId id="444" r:id="rId7"/>
    <p:sldId id="443" r:id="rId8"/>
    <p:sldId id="446" r:id="rId9"/>
    <p:sldId id="442" r:id="rId10"/>
    <p:sldId id="447" r:id="rId11"/>
    <p:sldId id="448" r:id="rId12"/>
  </p:sldIdLst>
  <p:sldSz cx="9144000" cy="5143500" type="screen16x9"/>
  <p:notesSz cx="6761163" cy="9942513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2774"/>
    <a:srgbClr val="003DB8"/>
    <a:srgbClr val="004F8A"/>
    <a:srgbClr val="009E47"/>
    <a:srgbClr val="CCECFF"/>
    <a:srgbClr val="004BE2"/>
    <a:srgbClr val="CCFFFF"/>
    <a:srgbClr val="33CC33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21" autoAdjust="0"/>
  </p:normalViewPr>
  <p:slideViewPr>
    <p:cSldViewPr>
      <p:cViewPr>
        <p:scale>
          <a:sx n="127" d="100"/>
          <a:sy n="127" d="100"/>
        </p:scale>
        <p:origin x="-1570" y="-6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C3B01-30AC-4281-85C6-0262FC4E226A}" type="datetimeFigureOut">
              <a:rPr lang="ru-RU" smtClean="0"/>
              <a:pPr/>
              <a:t>08.06.2022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85BAB6-8BB4-4C21-A6A8-6A7A9B8A5D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7941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3A513E-4D17-477E-8681-CF45D165B0A0}" type="datetimeFigureOut">
              <a:rPr lang="ru-RU"/>
              <a:pPr>
                <a:defRPr/>
              </a:pPr>
              <a:t>08.06.2022</a:t>
            </a:fld>
            <a:endParaRPr lang="ru-RU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263" y="746125"/>
            <a:ext cx="662463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D7B309-7E1A-4535-8A2D-A4AB677C32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7543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B4AC9-099D-495D-AD62-058C553FA6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607193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DE423-D4B5-4E20-B064-DD253815EE1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68017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50B47-A63E-48AD-9434-B8F25224033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11945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BBE424-0B3B-4854-9BED-1DE9CF4B185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05040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937C7-45E3-42D4-B6DF-670776AD83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264777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42396-4811-4D01-93BE-B400DB2BD6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35627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DA79BA-919D-491A-A838-BF1FDE80EF8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66525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06DDC-2877-4D5E-A6B5-68171E5E20C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564101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64488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03F4A-592C-4031-AA8E-EB9760AB821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30666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2CEF8-7575-4FD8-8AC4-3C454B60E53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6206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11593E-58F8-43F1-A6A2-1B3333D339C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50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brnadzor.gov.ru/gia/gia-11/rezultaty/" TargetMode="External"/><Relationship Id="rId2" Type="http://schemas.openxmlformats.org/officeDocument/2006/relationships/hyperlink" Target="https://edu.lenobl.ru/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heckege.rustest.ru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heckege.rustest.ru/" TargetMode="External"/><Relationship Id="rId2" Type="http://schemas.openxmlformats.org/officeDocument/2006/relationships/hyperlink" Target="http://obrnadzor.gov.ru/gia/gia-11/rezultaty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onfcomis47@mail.ru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 smtClean="0">
              <a:solidFill>
                <a:srgbClr val="002774"/>
              </a:solidFill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fontAlgn="auto">
              <a:spcAft>
                <a:spcPts val="0"/>
              </a:spcAft>
            </a:pPr>
            <a:r>
              <a:rPr lang="ru-RU" sz="2000" b="1" dirty="0" smtClean="0">
                <a:solidFill>
                  <a:srgbClr val="002774"/>
                </a:solidFill>
              </a:rPr>
              <a:t>Процедура ознакомления с результатами ГИА-11</a:t>
            </a:r>
          </a:p>
          <a:p>
            <a:pPr fontAlgn="auto">
              <a:spcAft>
                <a:spcPts val="0"/>
              </a:spcAft>
            </a:pPr>
            <a:endParaRPr lang="ru-RU" sz="2000" b="1" dirty="0" smtClean="0">
              <a:solidFill>
                <a:srgbClr val="002774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ru-RU" sz="2000" b="1" dirty="0" smtClean="0">
                <a:solidFill>
                  <a:srgbClr val="002774"/>
                </a:solidFill>
              </a:rPr>
              <a:t>Процедура подачи апелляции о несогласии </a:t>
            </a:r>
          </a:p>
          <a:p>
            <a:pPr fontAlgn="auto">
              <a:spcAft>
                <a:spcPts val="0"/>
              </a:spcAft>
            </a:pPr>
            <a:r>
              <a:rPr lang="ru-RU" sz="2000" b="1" dirty="0" smtClean="0">
                <a:solidFill>
                  <a:srgbClr val="002774"/>
                </a:solidFill>
              </a:rPr>
              <a:t>с выставленными баллами ГИА-11</a:t>
            </a:r>
            <a:endParaRPr lang="ru-RU" sz="2000" b="1" dirty="0">
              <a:solidFill>
                <a:srgbClr val="002774"/>
              </a:solidFill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1369002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179512" y="123478"/>
            <a:ext cx="8856984" cy="48965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FF0000"/>
                </a:solidFill>
                <a:latin typeface="Poboto mono"/>
              </a:rPr>
              <a:t>Процедура рассмотрения апелляции </a:t>
            </a:r>
            <a:endParaRPr lang="en-US" sz="1200" b="1" dirty="0" smtClean="0">
              <a:solidFill>
                <a:srgbClr val="FF0000"/>
              </a:solidFill>
              <a:latin typeface="Poboto mono"/>
            </a:endParaRPr>
          </a:p>
          <a:p>
            <a:pPr algn="l">
              <a:spcAft>
                <a:spcPts val="600"/>
              </a:spcAft>
            </a:pP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5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. Участник экзамена информируется о наличии или отсутствии технических ошибок при обработке части 1 экзаменационной работы.</a:t>
            </a:r>
          </a:p>
          <a:p>
            <a:pPr algn="l"/>
            <a:r>
              <a:rPr lang="ru-RU" sz="1300" dirty="0">
                <a:solidFill>
                  <a:srgbClr val="002774"/>
                </a:solidFill>
                <a:latin typeface="Poboto mono"/>
              </a:rPr>
              <a:t>В случае обнаружения технических ошибок при обработке части 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1</a:t>
            </a:r>
            <a:r>
              <a:rPr lang="en-US" sz="1300" dirty="0" smtClean="0">
                <a:solidFill>
                  <a:srgbClr val="002774"/>
                </a:solidFill>
                <a:latin typeface="Poboto mono"/>
              </a:rPr>
              <a:t> 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экзаменационной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работы конфликтная комиссия принимает решение о внесении изменений в распознание части 1 экзаменационной работы.</a:t>
            </a:r>
          </a:p>
          <a:p>
            <a:pPr algn="l"/>
            <a:endParaRPr lang="ru-RU" sz="1300" dirty="0" smtClean="0">
              <a:solidFill>
                <a:srgbClr val="002774"/>
              </a:solidFill>
              <a:latin typeface="Poboto mono"/>
            </a:endParaRPr>
          </a:p>
          <a:p>
            <a:pPr algn="l"/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6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. До заседания конфликтной комиссии по рассмотрению апелляции о несогласии с выставленными баллами конфликтная комиссия устанавливает правильность оценивания развернутого ответа участника экзамена, подавшего апелляцию. Для этого к рассмотрению апелляции привлекается эксперт по соответствующему учебному предмету, не проверявший ранее экзаменационную работу участника экзамена, подавшего апелляцию о несогласии с выставленными баллами.</a:t>
            </a:r>
          </a:p>
          <a:p>
            <a:pPr algn="l"/>
            <a:endParaRPr lang="ru-RU" sz="1300" dirty="0" smtClean="0">
              <a:solidFill>
                <a:srgbClr val="002774"/>
              </a:solidFill>
              <a:latin typeface="Poboto mono"/>
            </a:endParaRPr>
          </a:p>
          <a:p>
            <a:pPr algn="l"/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7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. Эксперт по соответствующему учебному предмету дает разъяснение апеллянту по полученным баллам, о правильности оценивания экзаменационной работы участника экзамена.</a:t>
            </a:r>
          </a:p>
          <a:p>
            <a:pPr algn="l"/>
            <a:endParaRPr lang="ru-RU" sz="1300" dirty="0" smtClean="0">
              <a:solidFill>
                <a:srgbClr val="002774"/>
              </a:solidFill>
              <a:latin typeface="Poboto mono"/>
            </a:endParaRPr>
          </a:p>
          <a:p>
            <a:pPr algn="l"/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8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. Конфликтная комиссия принимает решение о рассмотрении апелляции о несогласии с выставленными баллами и информирует апеллянта о направлении ему письменного заключения в течение следующего дня после заседания комиссии.</a:t>
            </a:r>
          </a:p>
          <a:p>
            <a:r>
              <a:rPr lang="ru-RU" sz="1200" dirty="0"/>
              <a:t> </a:t>
            </a:r>
          </a:p>
          <a:p>
            <a:pPr algn="l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9696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179512" y="123478"/>
            <a:ext cx="8856984" cy="48965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Решение </a:t>
            </a: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конфликтной комиссии по рассмотрению апелляции </a:t>
            </a:r>
          </a:p>
          <a:p>
            <a:r>
              <a:rPr lang="ru-RU" sz="1300" b="1" dirty="0">
                <a:solidFill>
                  <a:srgbClr val="FF0000"/>
                </a:solidFill>
                <a:latin typeface="Poboto mono"/>
              </a:rPr>
              <a:t>о несогласии с выставленными баллами</a:t>
            </a:r>
          </a:p>
          <a:p>
            <a:pPr algn="l"/>
            <a:r>
              <a:rPr lang="ru-RU" sz="1300" dirty="0">
                <a:solidFill>
                  <a:srgbClr val="002774"/>
                </a:solidFill>
                <a:latin typeface="Poboto mono"/>
              </a:rPr>
              <a:t> </a:t>
            </a:r>
          </a:p>
          <a:p>
            <a:pPr algn="l"/>
            <a:r>
              <a:rPr lang="ru-RU" sz="1300" b="1" dirty="0">
                <a:solidFill>
                  <a:srgbClr val="002774"/>
                </a:solidFill>
                <a:latin typeface="Poboto mono"/>
              </a:rPr>
              <a:t>По результатам рассмотрения апелляции о несогласии с выставленными баллами конфликтная комиссия принимает решение:</a:t>
            </a:r>
          </a:p>
          <a:p>
            <a:pPr algn="l"/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об </a:t>
            </a: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отклонении апелляции и сохранении выставленных баллов, </a:t>
            </a:r>
          </a:p>
          <a:p>
            <a:pPr algn="l"/>
            <a:r>
              <a:rPr lang="ru-RU" sz="1300" b="1" dirty="0">
                <a:solidFill>
                  <a:srgbClr val="FF0000"/>
                </a:solidFill>
                <a:latin typeface="Poboto mono"/>
              </a:rPr>
              <a:t>либо об удовлетворении апелляции и изменении баллов. </a:t>
            </a:r>
          </a:p>
          <a:p>
            <a:pPr algn="l"/>
            <a:r>
              <a:rPr lang="ru-RU" sz="1300" b="1" dirty="0">
                <a:solidFill>
                  <a:srgbClr val="002774"/>
                </a:solidFill>
                <a:latin typeface="Poboto mono"/>
              </a:rPr>
              <a:t>При этом в случае удовлетворения апелляции количество ранее выставленных баллов может измениться как в сторону увеличения, так и в сторону уменьшения количества баллов.</a:t>
            </a:r>
          </a:p>
          <a:p>
            <a:pPr algn="l"/>
            <a:r>
              <a:rPr lang="ru-RU" sz="1300" dirty="0">
                <a:solidFill>
                  <a:srgbClr val="002774"/>
                </a:solidFill>
                <a:latin typeface="Poboto mono"/>
              </a:rPr>
              <a:t>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Poboto mono"/>
              </a:rPr>
              <a:t>Протоколы конфликтной комиссии о рассмотрении апелляций участника экзамена в течение одного календарного дня передаются в РЦОИ для внесения соответствующей информации в региональную информационную систему.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Poboto mono"/>
              </a:rPr>
              <a:t>Для пересчета результатов 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ГИА протоколы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конфликтной комиссии в течение двух календарных дней направляются РЦОИ в уполномоченную 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организацию.</a:t>
            </a:r>
            <a:endParaRPr lang="ru-RU" sz="1300" dirty="0">
              <a:solidFill>
                <a:srgbClr val="002774"/>
              </a:solidFill>
              <a:latin typeface="Poboto mono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Poboto mono"/>
              </a:rPr>
              <a:t>Уполномоченная организация проводит пересчет результатов ЕГЭ по удовлетворенным апелляциям в соответствии с протоколами конфликтной комиссии и 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не позднее чем через пять рабочих дней с момента получения указанных протоколов передает измененные по итогам пересчета результаты </a:t>
            </a:r>
            <a:r>
              <a:rPr lang="ru-RU" sz="1300" b="1" dirty="0" smtClean="0">
                <a:solidFill>
                  <a:srgbClr val="002774"/>
                </a:solidFill>
                <a:latin typeface="Poboto mono"/>
              </a:rPr>
              <a:t>ГИА 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в РЦОИ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, который в течение одного календарного дня представляет их для дальнейшего утверждения ГЭК.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rgbClr val="002774"/>
                </a:solidFill>
                <a:latin typeface="Poboto mono"/>
              </a:rPr>
              <a:t>Конфликтная комиссия направляет участнику экзамена итоговый протокол с  результатами экзамена по электронной почте.</a:t>
            </a:r>
          </a:p>
          <a:p>
            <a:r>
              <a:rPr lang="ru-RU" sz="1200" b="1" dirty="0"/>
              <a:t> </a:t>
            </a:r>
            <a:endParaRPr lang="ru-RU" sz="1200" dirty="0"/>
          </a:p>
          <a:p>
            <a:r>
              <a:rPr lang="ru-RU" sz="1200" dirty="0"/>
              <a:t> </a:t>
            </a:r>
          </a:p>
          <a:p>
            <a:pPr algn="l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8426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51520" y="267494"/>
            <a:ext cx="8640960" cy="468052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Порядок </a:t>
            </a: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проведения государственной итоговой аттестации по образовательным программам среднего общего </a:t>
            </a: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образования (приказ </a:t>
            </a: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Министерства просвещения Российской Федерации и Федеральной службы по надзору в сфере образования и науки от 7 ноября 2018 года № </a:t>
            </a: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190/1512).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Распоряжение </a:t>
            </a:r>
            <a:r>
              <a:rPr lang="ru-RU" sz="1400" dirty="0">
                <a:solidFill>
                  <a:srgbClr val="002060"/>
                </a:solidFill>
                <a:latin typeface="Poboto mono"/>
              </a:rPr>
              <a:t>комитета общего и профессионального образования Ленинградской области от 16 мая 2022 года № 917-р «Об утверждении в Ленинградской области графика обработки экзаменационных материалов и выдачи результатов единого государственного экзамена, государственного выпускного экзамена, графика обработки апелляций и подачи апелляций, планируемых сроков заседаний конфликтной комиссии при проведении основного периода государственной итоговой аттестации по образовательным программам среднего общего образования в 2022 году</a:t>
            </a:r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». </a:t>
            </a:r>
            <a:endParaRPr lang="ru-RU" sz="1400" dirty="0">
              <a:solidFill>
                <a:srgbClr val="002060"/>
              </a:solidFill>
              <a:latin typeface="Poboto mono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Приложение </a:t>
            </a:r>
            <a:r>
              <a:rPr lang="ru-RU" sz="1400" dirty="0">
                <a:solidFill>
                  <a:srgbClr val="002060"/>
                </a:solidFill>
                <a:latin typeface="Poboto mono"/>
              </a:rPr>
              <a:t>1. График обработки экзаменационных материалов и выдачи результатов единого государственного экзамена, государственного выпускного экзамена при проведении основного периода государственной итоговой аттестации по образовательным программам среднего общего образования в Ленинградской области в 2022 </a:t>
            </a:r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году.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rgbClr val="002060"/>
              </a:solidFill>
              <a:latin typeface="Poboto mono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Poboto mono"/>
              </a:rPr>
              <a:t>Приложение 2. График обработки апелляций и подачи апелляций, планируемых сроков заседаний конфликтной комиссии при проведении основного периода государственной итоговой аттестации по образовательным программам среднего общего образования в Ленинградской области в 2022 </a:t>
            </a:r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году.</a:t>
            </a:r>
            <a:endParaRPr lang="ru-RU" sz="1400" dirty="0">
              <a:solidFill>
                <a:srgbClr val="002060"/>
              </a:solidFill>
              <a:latin typeface="Poboto mono"/>
            </a:endParaRPr>
          </a:p>
          <a:p>
            <a:pPr marL="176213" indent="271463" algn="l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1300" dirty="0">
              <a:solidFill>
                <a:srgbClr val="002774"/>
              </a:solidFill>
              <a:latin typeface="Poboto mono"/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8313226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51520" y="123478"/>
            <a:ext cx="864096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0"/>
              </a:spcAft>
            </a:pP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Ознакомление с результатами ГИА-11</a:t>
            </a:r>
          </a:p>
          <a:p>
            <a:pPr>
              <a:spcAft>
                <a:spcPts val="0"/>
              </a:spcAft>
            </a:pPr>
            <a:r>
              <a:rPr lang="ru-RU" sz="1200" b="1" dirty="0">
                <a:solidFill>
                  <a:srgbClr val="FF0000"/>
                </a:solidFill>
                <a:latin typeface="Poboto mono"/>
              </a:rPr>
              <a:t>График обработки экзаменационных материалов и выдачи результатов </a:t>
            </a:r>
            <a:r>
              <a:rPr lang="ru-RU" sz="1200" b="1" dirty="0" smtClean="0">
                <a:solidFill>
                  <a:srgbClr val="FF0000"/>
                </a:solidFill>
                <a:latin typeface="Poboto mono"/>
              </a:rPr>
              <a:t>ЕГЭ, ГВЭ </a:t>
            </a:r>
            <a:r>
              <a:rPr lang="ru-RU" sz="1200" b="1" dirty="0">
                <a:solidFill>
                  <a:srgbClr val="FF0000"/>
                </a:solidFill>
                <a:latin typeface="Poboto mono"/>
              </a:rPr>
              <a:t>при проведении основного периода </a:t>
            </a:r>
            <a:r>
              <a:rPr lang="ru-RU" sz="1200" b="1" dirty="0" smtClean="0">
                <a:solidFill>
                  <a:srgbClr val="FF0000"/>
                </a:solidFill>
                <a:latin typeface="Poboto mono"/>
              </a:rPr>
              <a:t>ГИА по </a:t>
            </a:r>
            <a:r>
              <a:rPr lang="ru-RU" sz="1200" b="1" dirty="0">
                <a:solidFill>
                  <a:srgbClr val="FF0000"/>
                </a:solidFill>
                <a:latin typeface="Poboto mono"/>
              </a:rPr>
              <a:t>образовательным программам среднего общего образования </a:t>
            </a:r>
            <a:endParaRPr lang="ru-RU" sz="1200" b="1" dirty="0" smtClean="0">
              <a:solidFill>
                <a:srgbClr val="FF0000"/>
              </a:solidFill>
              <a:latin typeface="Poboto mono"/>
            </a:endParaRPr>
          </a:p>
          <a:p>
            <a:pPr>
              <a:spcAft>
                <a:spcPts val="0"/>
              </a:spcAft>
            </a:pPr>
            <a:r>
              <a:rPr lang="ru-RU" sz="1200" b="1" dirty="0" smtClean="0">
                <a:solidFill>
                  <a:srgbClr val="FF0000"/>
                </a:solidFill>
                <a:latin typeface="Poboto mono"/>
              </a:rPr>
              <a:t>в </a:t>
            </a:r>
            <a:r>
              <a:rPr lang="ru-RU" sz="1200" b="1" dirty="0">
                <a:solidFill>
                  <a:srgbClr val="FF0000"/>
                </a:solidFill>
                <a:latin typeface="Poboto mono"/>
              </a:rPr>
              <a:t>Ленинградской области в 2022 году</a:t>
            </a:r>
            <a:endParaRPr lang="ru-RU" sz="1200" b="1" dirty="0" smtClean="0">
              <a:solidFill>
                <a:srgbClr val="FF0000"/>
              </a:solidFill>
              <a:latin typeface="Poboto mono"/>
            </a:endParaRPr>
          </a:p>
          <a:p>
            <a:pPr>
              <a:spcAft>
                <a:spcPts val="0"/>
              </a:spcAft>
            </a:pPr>
            <a:r>
              <a:rPr lang="ru-RU" sz="1200" dirty="0" smtClean="0">
                <a:solidFill>
                  <a:srgbClr val="002774"/>
                </a:solidFill>
                <a:latin typeface="Poboto mono"/>
              </a:rPr>
              <a:t>Приложение 1 распоряжения КОПО ЛО от 16.05.2022 № </a:t>
            </a:r>
            <a:r>
              <a:rPr lang="ru-RU" sz="1200" dirty="0">
                <a:solidFill>
                  <a:srgbClr val="002774"/>
                </a:solidFill>
                <a:latin typeface="Poboto mono"/>
              </a:rPr>
              <a:t>917-р </a:t>
            </a:r>
            <a:endParaRPr lang="ru-RU" sz="1200" dirty="0" smtClean="0">
              <a:solidFill>
                <a:srgbClr val="002774"/>
              </a:solidFill>
              <a:latin typeface="Poboto mono"/>
            </a:endParaRPr>
          </a:p>
          <a:p>
            <a:pPr algn="l">
              <a:spcAft>
                <a:spcPts val="600"/>
              </a:spcAft>
            </a:pPr>
            <a:endParaRPr lang="ru-RU" sz="1400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762228"/>
              </p:ext>
            </p:extLst>
          </p:nvPr>
        </p:nvGraphicFramePr>
        <p:xfrm>
          <a:off x="251520" y="1131590"/>
          <a:ext cx="8280920" cy="378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881"/>
                <a:gridCol w="1417455"/>
                <a:gridCol w="2238086"/>
                <a:gridCol w="253649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Экзамен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Дата экзамена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Утверждение результатов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ЕГЭ ГЭК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(не позднее указанной даты)</a:t>
                      </a: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Официальный день  объявления результатов</a:t>
                      </a:r>
                      <a:endParaRPr lang="ru-RU" sz="10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ЕГЭ на региональном уровне </a:t>
                      </a:r>
                      <a:b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</a:b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(не позднее указанной даты)</a:t>
                      </a:r>
                      <a:endParaRPr lang="ru-RU" sz="9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7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География, Литература, Химия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26.05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08.06 (ср)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09.06 (чт)</a:t>
                      </a:r>
                      <a:endParaRPr lang="ru-RU" sz="130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30.05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пн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15.06 (ср)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16.06 (чт)</a:t>
                      </a:r>
                      <a:endParaRPr lang="ru-RU" sz="130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31.05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Математика (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проф. уровень)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02.06 (чт)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16.06 (</a:t>
                      </a: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17.06 (пт)</a:t>
                      </a:r>
                      <a:endParaRPr lang="ru-RU" sz="130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Математика (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баз. 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уровень)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03.06 (пт)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16.06 (чт)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17.06 (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История, Физика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06.06 (пн)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20.06 (пн)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21.06 (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09.06 (чт)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22.06 (ср)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23.06 (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14.06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27.06 (пн)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28.06 (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Иностранные языки (письменно)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14.06 (вт)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30.06 (чт)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01.07 (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Иностранные языки (устно)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16.06 (чт)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30.06 (чт)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01.07 (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Иностранные языки (устно)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17.06 (пт)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30.06 (чт)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01.07 (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Информатика и ИКТ (КЕГЭ)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20.06 (пн)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01.07 (пт)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04.07 (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пн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Информатика и ИКТ (КЕГЭ)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21.06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04.07 (</a:t>
                      </a:r>
                      <a:r>
                        <a:rPr lang="ru-RU" sz="1300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пн</a:t>
                      </a: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05.07 (</a:t>
                      </a:r>
                      <a:r>
                        <a:rPr lang="ru-RU" sz="1300" b="1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0530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179512" y="123478"/>
            <a:ext cx="8856984" cy="48965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Ознакомление с результатами </a:t>
            </a: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ГИА-11</a:t>
            </a:r>
            <a:endParaRPr lang="ru-RU" sz="1300" dirty="0">
              <a:solidFill>
                <a:srgbClr val="002060"/>
              </a:solidFill>
              <a:latin typeface="Poboto mono"/>
            </a:endParaRPr>
          </a:p>
          <a:p>
            <a:pPr algn="l"/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1. Информирование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участников ЕГЭ, ГВЭ и их родителей (законных представителей) по вопросам ознакомления с полученными ими результатами ЕГЭ, ГВЭ  по конкретному учебному предмету осуществляется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300" dirty="0">
                <a:solidFill>
                  <a:srgbClr val="002774"/>
                </a:solidFill>
                <a:latin typeface="Poboto mono"/>
              </a:rPr>
              <a:t>для выпускников текущего 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года, экстернов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- через образовательные организации (ОО), </a:t>
            </a:r>
            <a:endParaRPr lang="ru-RU" sz="1300" dirty="0" smtClean="0">
              <a:solidFill>
                <a:srgbClr val="002774"/>
              </a:solidFill>
              <a:latin typeface="Poboto mono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для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выпускников прошлых 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лет, обучающихся СПО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- по месту регистрации на участие в ЕГЭ (ОМСУ).</a:t>
            </a:r>
          </a:p>
          <a:p>
            <a:pPr algn="l"/>
            <a:endParaRPr lang="ru-RU" sz="1300" b="1" dirty="0" smtClean="0">
              <a:solidFill>
                <a:srgbClr val="002774"/>
              </a:solidFill>
              <a:latin typeface="Poboto mono"/>
            </a:endParaRPr>
          </a:p>
          <a:p>
            <a:pPr algn="l"/>
            <a:r>
              <a:rPr lang="ru-RU" sz="1300" b="1" dirty="0" smtClean="0">
                <a:solidFill>
                  <a:srgbClr val="002774"/>
                </a:solidFill>
                <a:latin typeface="Poboto mono"/>
              </a:rPr>
              <a:t>2. Утверждение 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результатов </a:t>
            </a:r>
            <a:r>
              <a:rPr lang="ru-RU" sz="1300" b="1" dirty="0" smtClean="0">
                <a:solidFill>
                  <a:srgbClr val="002774"/>
                </a:solidFill>
                <a:latin typeface="Poboto mono"/>
              </a:rPr>
              <a:t>ЕГЭ, ГВЭ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по конкретному учебному предмету председателем ГЭК осуществляется </a:t>
            </a: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в течение 1 </a:t>
            </a: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рабочего </a:t>
            </a: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дня, следующего за днем получения результатов централизованной проверки по конкретному учебному предмету.</a:t>
            </a:r>
            <a:endParaRPr lang="ru-RU" sz="1300" dirty="0">
              <a:solidFill>
                <a:srgbClr val="FF0000"/>
              </a:solidFill>
              <a:latin typeface="Poboto mono"/>
            </a:endParaRPr>
          </a:p>
          <a:p>
            <a:pPr algn="l"/>
            <a:endParaRPr lang="ru-RU" sz="1300" b="1" dirty="0" smtClean="0">
              <a:latin typeface="Poboto mono"/>
            </a:endParaRPr>
          </a:p>
          <a:p>
            <a:pPr algn="l"/>
            <a:r>
              <a:rPr lang="ru-RU" sz="1300" b="1" dirty="0" smtClean="0">
                <a:solidFill>
                  <a:srgbClr val="002774"/>
                </a:solidFill>
                <a:latin typeface="Poboto mono"/>
              </a:rPr>
              <a:t>3. На 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сайте комитета общего и профессионального образования Ленинградской области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 </a:t>
            </a:r>
            <a:r>
              <a:rPr lang="ru-RU" sz="1300" u="sng" dirty="0">
                <a:solidFill>
                  <a:srgbClr val="002774"/>
                </a:solidFill>
                <a:latin typeface="Poboto mono"/>
                <a:hlinkClick r:id="rId2"/>
              </a:rPr>
              <a:t>https://edu.lenobl.ru/ru/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 размещается объявление о решении ГЭК Ленинградской области об утверждении результатов 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ЕГЭ, ГВЭ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и дате официального опубликования результатов по конкретному учебному предмету. </a:t>
            </a:r>
          </a:p>
          <a:p>
            <a:pPr algn="l"/>
            <a:endParaRPr lang="ru-RU" sz="1300" b="1" dirty="0" smtClean="0">
              <a:latin typeface="Poboto mono"/>
            </a:endParaRPr>
          </a:p>
          <a:p>
            <a:pPr algn="l"/>
            <a:r>
              <a:rPr lang="ru-RU" sz="1300" b="1" dirty="0" smtClean="0">
                <a:solidFill>
                  <a:srgbClr val="002774"/>
                </a:solidFill>
                <a:latin typeface="Poboto mono"/>
              </a:rPr>
              <a:t>4. Ознакомление 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участников экзаменов с результатами </a:t>
            </a:r>
            <a:r>
              <a:rPr lang="ru-RU" sz="1300" b="1" dirty="0" smtClean="0">
                <a:solidFill>
                  <a:srgbClr val="002774"/>
                </a:solidFill>
                <a:latin typeface="Poboto mono"/>
              </a:rPr>
              <a:t>ЕГЭ, ГВЭ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конкретному учебному предмету осуществляется 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в течение 1 календарного дня со дня их передачи в ОО, ОМСУ.</a:t>
            </a:r>
            <a:endParaRPr lang="ru-RU" sz="1300" dirty="0">
              <a:solidFill>
                <a:srgbClr val="002774"/>
              </a:solidFill>
              <a:latin typeface="Poboto mono"/>
            </a:endParaRPr>
          </a:p>
          <a:p>
            <a:pPr algn="l"/>
            <a:endParaRPr lang="ru-RU" sz="1300" b="1" dirty="0" smtClean="0">
              <a:latin typeface="Poboto mono"/>
            </a:endParaRPr>
          </a:p>
          <a:p>
            <a:pPr algn="l"/>
            <a:r>
              <a:rPr lang="ru-RU" sz="1300" b="1" dirty="0" smtClean="0">
                <a:solidFill>
                  <a:srgbClr val="002774"/>
                </a:solidFill>
                <a:latin typeface="Poboto mono"/>
              </a:rPr>
              <a:t>Дополнительно 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участники ЕГЭ знакомятся с результатами ЕГЭ на официальном сайте </a:t>
            </a:r>
            <a:r>
              <a:rPr lang="ru-RU" sz="1300" b="1" dirty="0" err="1">
                <a:solidFill>
                  <a:srgbClr val="002774"/>
                </a:solidFill>
                <a:latin typeface="Poboto mono"/>
              </a:rPr>
              <a:t>Рособрнадзора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 в разделе «ГИА-11. Результаты» </a:t>
            </a:r>
            <a:r>
              <a:rPr lang="ru-RU" sz="1300" b="1" u="sng" dirty="0" smtClean="0">
                <a:latin typeface="Poboto mono"/>
                <a:hlinkClick r:id="rId3"/>
              </a:rPr>
              <a:t>http</a:t>
            </a:r>
            <a:r>
              <a:rPr lang="ru-RU" sz="1300" b="1" u="sng" dirty="0">
                <a:latin typeface="Poboto mono"/>
                <a:hlinkClick r:id="rId3"/>
              </a:rPr>
              <a:t>://obrnadzor.gov.ru/gia/gia-11/rezultaty</a:t>
            </a:r>
            <a:r>
              <a:rPr lang="ru-RU" sz="1300" b="1" u="sng" dirty="0" smtClean="0">
                <a:latin typeface="Poboto mono"/>
                <a:hlinkClick r:id="rId3"/>
              </a:rPr>
              <a:t>/</a:t>
            </a:r>
            <a:r>
              <a:rPr lang="ru-RU" sz="1300" dirty="0" smtClean="0">
                <a:latin typeface="Poboto mono"/>
              </a:rPr>
              <a:t>, </a:t>
            </a:r>
            <a:r>
              <a:rPr lang="ru-RU" sz="1300" b="1" u="sng" dirty="0" smtClean="0">
                <a:latin typeface="Poboto mono"/>
                <a:hlinkClick r:id="rId4"/>
              </a:rPr>
              <a:t>https</a:t>
            </a:r>
            <a:r>
              <a:rPr lang="ru-RU" sz="1300" b="1" u="sng" dirty="0">
                <a:latin typeface="Poboto mono"/>
                <a:hlinkClick r:id="rId4"/>
              </a:rPr>
              <a:t>://checkege.rustest.ru</a:t>
            </a:r>
            <a:r>
              <a:rPr lang="ru-RU" sz="1300" b="1" u="sng" dirty="0" smtClean="0">
                <a:latin typeface="Poboto mono"/>
                <a:hlinkClick r:id="rId4"/>
              </a:rPr>
              <a:t>/</a:t>
            </a:r>
            <a:endParaRPr lang="ru-RU" sz="1300" b="1" u="sng" dirty="0" smtClean="0">
              <a:latin typeface="Poboto mono"/>
            </a:endParaRPr>
          </a:p>
          <a:p>
            <a:pPr algn="l"/>
            <a:endParaRPr lang="ru-RU" sz="1300" b="1" u="sng" dirty="0">
              <a:latin typeface="Poboto mono"/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359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179512" y="123478"/>
            <a:ext cx="8856984" cy="48965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Ознакомление с результатами </a:t>
            </a: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ГИА-11_ Личный кабинет</a:t>
            </a:r>
            <a:endParaRPr lang="en-US" sz="1300" b="1" dirty="0" smtClean="0">
              <a:solidFill>
                <a:srgbClr val="FF0000"/>
              </a:solidFill>
              <a:latin typeface="Poboto mono"/>
            </a:endParaRPr>
          </a:p>
          <a:p>
            <a:pPr algn="l">
              <a:spcAft>
                <a:spcPts val="600"/>
              </a:spcAft>
            </a:pPr>
            <a:r>
              <a:rPr lang="ru-RU" sz="1300" b="1" dirty="0" smtClean="0">
                <a:solidFill>
                  <a:srgbClr val="002774"/>
                </a:solidFill>
                <a:latin typeface="Poboto mono"/>
              </a:rPr>
              <a:t>Официальный 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сайте </a:t>
            </a:r>
            <a:r>
              <a:rPr lang="ru-RU" sz="1300" b="1" dirty="0" err="1">
                <a:solidFill>
                  <a:srgbClr val="002774"/>
                </a:solidFill>
                <a:latin typeface="Poboto mono"/>
              </a:rPr>
              <a:t>Рособрнадзора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 в разделе «ГИА-11. Результаты» </a:t>
            </a:r>
            <a:endParaRPr lang="ru-RU" sz="1300" b="1" dirty="0" smtClean="0">
              <a:solidFill>
                <a:srgbClr val="002774"/>
              </a:solidFill>
              <a:latin typeface="Poboto mono"/>
            </a:endParaRPr>
          </a:p>
          <a:p>
            <a:pPr algn="l">
              <a:spcAft>
                <a:spcPts val="600"/>
              </a:spcAft>
            </a:pPr>
            <a:r>
              <a:rPr lang="ru-RU" sz="1300" b="1" u="sng" dirty="0" smtClean="0">
                <a:latin typeface="Poboto mono"/>
                <a:hlinkClick r:id="rId2"/>
              </a:rPr>
              <a:t>http</a:t>
            </a:r>
            <a:r>
              <a:rPr lang="ru-RU" sz="1300" b="1" u="sng" dirty="0">
                <a:latin typeface="Poboto mono"/>
                <a:hlinkClick r:id="rId2"/>
              </a:rPr>
              <a:t>://obrnadzor.gov.ru/gia/gia-11/rezultaty</a:t>
            </a:r>
            <a:r>
              <a:rPr lang="ru-RU" sz="1300" b="1" u="sng" dirty="0" smtClean="0">
                <a:latin typeface="Poboto mono"/>
                <a:hlinkClick r:id="rId2"/>
              </a:rPr>
              <a:t>/</a:t>
            </a:r>
            <a:r>
              <a:rPr lang="ru-RU" sz="1300" dirty="0" smtClean="0">
                <a:latin typeface="Poboto mono"/>
              </a:rPr>
              <a:t>, </a:t>
            </a:r>
            <a:r>
              <a:rPr lang="ru-RU" sz="1300" b="1" u="sng" dirty="0">
                <a:latin typeface="Poboto mono"/>
                <a:hlinkClick r:id="rId3"/>
              </a:rPr>
              <a:t>https://checkege.rustest.ru</a:t>
            </a:r>
            <a:r>
              <a:rPr lang="ru-RU" sz="1300" b="1" u="sng" dirty="0" smtClean="0">
                <a:latin typeface="Poboto mono"/>
                <a:hlinkClick r:id="rId3"/>
              </a:rPr>
              <a:t>/</a:t>
            </a:r>
            <a:endParaRPr lang="ru-RU" sz="1300" dirty="0" smtClean="0">
              <a:solidFill>
                <a:srgbClr val="002060"/>
              </a:solidFill>
              <a:latin typeface="Poboto mono"/>
            </a:endParaRP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Процедура входа – ввод данных, заполнение всех строк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Информация </a:t>
            </a:r>
            <a:r>
              <a:rPr lang="ru-RU" sz="1500" dirty="0">
                <a:solidFill>
                  <a:srgbClr val="002774"/>
                </a:solidFill>
                <a:latin typeface="Poboto mono"/>
              </a:rPr>
              <a:t>о </a:t>
            </a: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результатах</a:t>
            </a:r>
            <a:r>
              <a:rPr lang="ru-RU" sz="1500" dirty="0">
                <a:solidFill>
                  <a:srgbClr val="002774"/>
                </a:solidFill>
                <a:latin typeface="Poboto mono"/>
              </a:rPr>
              <a:t> </a:t>
            </a: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по каждому предмету, включая</a:t>
            </a:r>
          </a:p>
          <a:p>
            <a:pPr algn="l">
              <a:spcAft>
                <a:spcPts val="600"/>
              </a:spcAft>
            </a:pP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информацию о подаче апелляции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u="sng" dirty="0" smtClean="0">
                <a:solidFill>
                  <a:srgbClr val="FF0000"/>
                </a:solidFill>
                <a:latin typeface="Poboto mono"/>
              </a:rPr>
              <a:t>Изображения</a:t>
            </a: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 бланков </a:t>
            </a:r>
            <a:r>
              <a:rPr lang="ru-RU" sz="1500" dirty="0">
                <a:solidFill>
                  <a:srgbClr val="002774"/>
                </a:solidFill>
                <a:latin typeface="Poboto mono"/>
              </a:rPr>
              <a:t>регистрации, бланки ответов </a:t>
            </a:r>
            <a:endParaRPr lang="ru-RU" sz="1500" dirty="0" smtClean="0">
              <a:solidFill>
                <a:srgbClr val="002774"/>
              </a:solidFill>
              <a:latin typeface="Poboto mono"/>
            </a:endParaRPr>
          </a:p>
          <a:p>
            <a:pPr algn="l">
              <a:spcAft>
                <a:spcPts val="600"/>
              </a:spcAft>
            </a:pP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№ </a:t>
            </a:r>
            <a:r>
              <a:rPr lang="ru-RU" sz="1500" dirty="0">
                <a:solidFill>
                  <a:srgbClr val="002774"/>
                </a:solidFill>
                <a:latin typeface="Poboto mono"/>
              </a:rPr>
              <a:t>1, № </a:t>
            </a: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2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Информация </a:t>
            </a:r>
            <a:r>
              <a:rPr lang="ru-RU" sz="1500" dirty="0">
                <a:solidFill>
                  <a:srgbClr val="002774"/>
                </a:solidFill>
                <a:latin typeface="Poboto mono"/>
              </a:rPr>
              <a:t>о </a:t>
            </a: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распознавании ответов на бланке </a:t>
            </a:r>
          </a:p>
          <a:p>
            <a:pPr algn="l">
              <a:spcAft>
                <a:spcPts val="600"/>
              </a:spcAft>
            </a:pPr>
            <a:r>
              <a:rPr lang="ru-RU" sz="1500" dirty="0" smtClean="0">
                <a:solidFill>
                  <a:srgbClr val="002774"/>
                </a:solidFill>
                <a:latin typeface="Poboto mono"/>
              </a:rPr>
              <a:t>ответов № 1</a:t>
            </a:r>
            <a:endParaRPr lang="ru-RU" sz="1500" dirty="0">
              <a:solidFill>
                <a:srgbClr val="002060"/>
              </a:solidFill>
              <a:latin typeface="Poboto mono"/>
            </a:endParaRPr>
          </a:p>
          <a:p>
            <a:pPr algn="l">
              <a:spcAft>
                <a:spcPts val="600"/>
              </a:spcAft>
            </a:pPr>
            <a:endParaRPr lang="ru-RU" sz="1500" dirty="0" smtClean="0">
              <a:solidFill>
                <a:srgbClr val="002060"/>
              </a:solidFill>
              <a:latin typeface="Poboto mono"/>
            </a:endParaRPr>
          </a:p>
          <a:p>
            <a:pPr algn="l">
              <a:spcAft>
                <a:spcPts val="600"/>
              </a:spcAft>
            </a:pPr>
            <a:r>
              <a:rPr lang="ru-RU" sz="1500" dirty="0" smtClean="0">
                <a:solidFill>
                  <a:srgbClr val="FF0000"/>
                </a:solidFill>
                <a:latin typeface="Poboto mono"/>
              </a:rPr>
              <a:t>ВНИМАНИЕ!!!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FF0000"/>
                </a:solidFill>
                <a:latin typeface="Poboto mono"/>
              </a:rPr>
              <a:t>Перегрузка в день официального объявления результатов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FF0000"/>
                </a:solidFill>
                <a:latin typeface="Poboto mono"/>
              </a:rPr>
              <a:t>Исключение ошибок ввода данных при входе </a:t>
            </a:r>
          </a:p>
          <a:p>
            <a:pPr algn="l">
              <a:spcAft>
                <a:spcPts val="0"/>
              </a:spcAft>
            </a:pPr>
            <a:r>
              <a:rPr lang="ru-RU" sz="1500" dirty="0" smtClean="0">
                <a:solidFill>
                  <a:srgbClr val="FF0000"/>
                </a:solidFill>
                <a:latin typeface="Poboto mono"/>
              </a:rPr>
              <a:t>в личный кабинет</a:t>
            </a:r>
          </a:p>
          <a:p>
            <a:pPr marL="285750" indent="-2857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rgbClr val="FF0000"/>
                </a:solidFill>
                <a:latin typeface="Poboto mono"/>
              </a:rPr>
              <a:t>Внимательное изучение информации о результатах</a:t>
            </a:r>
          </a:p>
          <a:p>
            <a:pPr algn="l">
              <a:spcAft>
                <a:spcPts val="0"/>
              </a:spcAft>
            </a:pPr>
            <a:r>
              <a:rPr lang="ru-RU" sz="1500" dirty="0" smtClean="0">
                <a:solidFill>
                  <a:srgbClr val="FF0000"/>
                </a:solidFill>
                <a:latin typeface="Poboto mono"/>
              </a:rPr>
              <a:t>в личном кабинете</a:t>
            </a:r>
          </a:p>
          <a:p>
            <a:pPr algn="l">
              <a:spcAft>
                <a:spcPts val="0"/>
              </a:spcAft>
            </a:pPr>
            <a:endParaRPr lang="ru-RU" sz="1300" dirty="0">
              <a:solidFill>
                <a:srgbClr val="FF0000"/>
              </a:solidFill>
              <a:latin typeface="Poboto mono"/>
            </a:endParaRPr>
          </a:p>
          <a:p>
            <a:pPr algn="l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4"/>
          <a:srcRect l="30024" t="17592" r="38252" b="11704"/>
          <a:stretch/>
        </p:blipFill>
        <p:spPr bwMode="auto">
          <a:xfrm>
            <a:off x="6156177" y="411510"/>
            <a:ext cx="2880320" cy="39604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102530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51520" y="123478"/>
            <a:ext cx="864096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0"/>
              </a:spcAft>
            </a:pP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График подачи апелляций о несогласии с выставленными баллами и планируемый график </a:t>
            </a:r>
          </a:p>
          <a:p>
            <a:pPr>
              <a:spcAft>
                <a:spcPts val="0"/>
              </a:spcAft>
            </a:pP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проведения заседаний конфликтной комиссии ГИА-11 </a:t>
            </a: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при проведении основного периода ГИА по образовательным программам среднего общего образования </a:t>
            </a:r>
          </a:p>
          <a:p>
            <a:pPr>
              <a:spcAft>
                <a:spcPts val="0"/>
              </a:spcAft>
            </a:pP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в Ленинградской области в 2022 </a:t>
            </a: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году</a:t>
            </a:r>
          </a:p>
          <a:p>
            <a:pPr>
              <a:spcAft>
                <a:spcPts val="0"/>
              </a:spcAft>
            </a:pPr>
            <a:r>
              <a:rPr lang="ru-RU" sz="1200" dirty="0">
                <a:solidFill>
                  <a:srgbClr val="002774"/>
                </a:solidFill>
                <a:latin typeface="Poboto mono"/>
              </a:rPr>
              <a:t>Приложение </a:t>
            </a:r>
            <a:r>
              <a:rPr lang="ru-RU" sz="1200" dirty="0" smtClean="0">
                <a:solidFill>
                  <a:srgbClr val="002774"/>
                </a:solidFill>
                <a:latin typeface="Poboto mono"/>
              </a:rPr>
              <a:t>2 </a:t>
            </a:r>
            <a:r>
              <a:rPr lang="ru-RU" sz="1200" dirty="0">
                <a:solidFill>
                  <a:srgbClr val="002774"/>
                </a:solidFill>
                <a:latin typeface="Poboto mono"/>
              </a:rPr>
              <a:t>распоряжения КОПО ЛО от 16.05.2022 № 917-р </a:t>
            </a:r>
          </a:p>
          <a:p>
            <a:pPr>
              <a:spcAft>
                <a:spcPts val="0"/>
              </a:spcAft>
            </a:pPr>
            <a:endParaRPr lang="ru-RU" sz="1300" b="1" dirty="0" smtClean="0">
              <a:solidFill>
                <a:srgbClr val="FF0000"/>
              </a:solidFill>
              <a:latin typeface="Poboto mono"/>
            </a:endParaRPr>
          </a:p>
          <a:p>
            <a:pPr>
              <a:spcAft>
                <a:spcPts val="600"/>
              </a:spcAft>
            </a:pPr>
            <a:endParaRPr lang="ru-RU" sz="1300" b="1" dirty="0" smtClean="0">
              <a:solidFill>
                <a:srgbClr val="FF0000"/>
              </a:solidFill>
              <a:latin typeface="Poboto mono"/>
            </a:endParaRPr>
          </a:p>
          <a:p>
            <a:pPr algn="l">
              <a:spcAft>
                <a:spcPts val="600"/>
              </a:spcAft>
            </a:pPr>
            <a:endParaRPr lang="ru-RU" sz="1400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endParaRPr lang="ru-RU" sz="2000" b="1" dirty="0" smtClean="0">
              <a:solidFill>
                <a:srgbClr val="002774"/>
              </a:solidFill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>
              <a:solidFill>
                <a:srgbClr val="002774"/>
              </a:solidFill>
              <a:latin typeface="Poboto mono"/>
            </a:endParaRPr>
          </a:p>
          <a:p>
            <a:pPr algn="r" fontAlgn="auto">
              <a:spcAft>
                <a:spcPts val="0"/>
              </a:spcAft>
            </a:pPr>
            <a:endParaRPr lang="ru-RU" sz="1000" dirty="0" smtClean="0">
              <a:solidFill>
                <a:srgbClr val="002774"/>
              </a:solidFill>
              <a:latin typeface="Poboto mono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421175"/>
              </p:ext>
            </p:extLst>
          </p:nvPr>
        </p:nvGraphicFramePr>
        <p:xfrm>
          <a:off x="503548" y="1203598"/>
          <a:ext cx="8136903" cy="386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212"/>
                <a:gridCol w="1097140"/>
                <a:gridCol w="1728192"/>
                <a:gridCol w="1760922"/>
                <a:gridCol w="1479437"/>
              </a:tblGrid>
              <a:tr h="5839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Экзамен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Дата экзамена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Официальный день  объявления результатов</a:t>
                      </a:r>
                      <a:endParaRPr lang="ru-RU" sz="900" smtClean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ЕГЭ на региональном уровне </a:t>
                      </a:r>
                      <a:br>
                        <a:rPr lang="ru-RU" sz="900" b="1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</a:br>
                      <a:r>
                        <a:rPr lang="ru-RU" sz="800" b="1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(не позднее указанной даты)</a:t>
                      </a:r>
                      <a:endParaRPr lang="ru-RU" sz="800" smtClean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Планируемые сроки приема апелляций о несогласии с выставленными баллами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(не позднее указанной даты)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86360" indent="34290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7845" algn="l"/>
                          <a:tab pos="1641475" algn="l"/>
                        </a:tabLst>
                      </a:pPr>
                      <a:r>
                        <a:rPr lang="ru-RU" sz="9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Планируемые сроки заседания конфликтной комиссии Ленинградской области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7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География, Литература, Химия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26.05 (</a:t>
                      </a:r>
                      <a:r>
                        <a:rPr lang="ru-RU" sz="11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09.06 (</a:t>
                      </a:r>
                      <a:r>
                        <a:rPr lang="ru-RU" sz="1300" b="1" dirty="0" err="1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 smtClean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14.06 (вт)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16.06 (чт)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30.05 (пн)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16.06 (</a:t>
                      </a:r>
                      <a:r>
                        <a:rPr lang="ru-RU" sz="1300" b="1" dirty="0" err="1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 smtClean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20.06 (</a:t>
                      </a:r>
                      <a:r>
                        <a:rPr lang="ru-RU" sz="13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пн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22.06 (ср)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31.05 (</a:t>
                      </a:r>
                      <a:r>
                        <a:rPr lang="ru-RU" sz="11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65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Математика (</a:t>
                      </a:r>
                      <a:r>
                        <a:rPr lang="ru-RU" sz="1000" dirty="0" smtClean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профиль)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02.06 (чт)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17.06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21.06 (</a:t>
                      </a:r>
                      <a:r>
                        <a:rPr lang="ru-RU" sz="13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23.06 (</a:t>
                      </a:r>
                      <a:r>
                        <a:rPr lang="ru-RU" sz="13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Математика (базовый уровень)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03.06 (пт)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17.06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История, Физика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06.06 (пн)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21.06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23.06 (</a:t>
                      </a:r>
                      <a:r>
                        <a:rPr lang="ru-RU" sz="13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27.06 (</a:t>
                      </a:r>
                      <a:r>
                        <a:rPr lang="ru-RU" sz="13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пн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09.06 (чт)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23.06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27.06 (</a:t>
                      </a:r>
                      <a:r>
                        <a:rPr lang="ru-RU" sz="13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пн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29.06 (ср)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14.06 (</a:t>
                      </a:r>
                      <a:r>
                        <a:rPr lang="ru-RU" sz="11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28.06 (вт)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30.06 (чт)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01.07 (</a:t>
                      </a:r>
                      <a:r>
                        <a:rPr lang="ru-RU" sz="13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Иностранные языки (письменно)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14.06 (вт)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01.07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05.07 (</a:t>
                      </a:r>
                      <a:r>
                        <a:rPr lang="ru-RU" sz="13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07.07 (</a:t>
                      </a:r>
                      <a:r>
                        <a:rPr lang="ru-RU" sz="13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пн</a:t>
                      </a: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Иностранные языки (устно)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16.06 (чт)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01.07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Иностранные языки (устно)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17.06 (пт)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01.07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Информатика и ИКТ (КЕГЭ)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20.06 (пн)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04.07 (</a:t>
                      </a:r>
                      <a:r>
                        <a:rPr lang="ru-RU" sz="13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пн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06.07 (ср)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dirty="0" smtClean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08.07 (</a:t>
                      </a:r>
                      <a:r>
                        <a:rPr lang="ru-RU" sz="1300" b="1" kern="1200" dirty="0" err="1" smtClean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пт</a:t>
                      </a:r>
                      <a:r>
                        <a:rPr lang="ru-RU" sz="1300" b="1" kern="1200" dirty="0" smtClean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Информатика и ИКТ (КЕГЭ)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21.06 (</a:t>
                      </a:r>
                      <a:r>
                        <a:rPr lang="ru-RU" sz="11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05.07 (</a:t>
                      </a:r>
                      <a:r>
                        <a:rPr lang="ru-RU" sz="1100" b="1" dirty="0" err="1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вт</a:t>
                      </a:r>
                      <a:r>
                        <a:rPr lang="ru-RU" sz="1100" b="1" dirty="0">
                          <a:solidFill>
                            <a:srgbClr val="00206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07.07 (</a:t>
                      </a:r>
                      <a:r>
                        <a:rPr lang="ru-RU" sz="1100" b="1" kern="1200" dirty="0" err="1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чт</a:t>
                      </a:r>
                      <a:r>
                        <a:rPr lang="ru-RU" sz="1100" b="1" kern="1200" dirty="0">
                          <a:solidFill>
                            <a:srgbClr val="FF0000"/>
                          </a:solidFill>
                          <a:effectLst/>
                          <a:latin typeface="Poboto mono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b="1" kern="1200" dirty="0">
                        <a:solidFill>
                          <a:srgbClr val="FF0000"/>
                        </a:solidFill>
                        <a:effectLst/>
                        <a:latin typeface="Poboto mono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4286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179512" y="123478"/>
            <a:ext cx="8856984" cy="48965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Апелляционный пакет</a:t>
            </a:r>
            <a:endParaRPr lang="ru-RU" sz="1400" b="1" dirty="0">
              <a:solidFill>
                <a:srgbClr val="FF0000"/>
              </a:solidFill>
              <a:latin typeface="Poboto mono"/>
            </a:endParaRPr>
          </a:p>
          <a:p>
            <a:pPr marL="228600" lvl="0" indent="-228600" algn="l">
              <a:spcAft>
                <a:spcPts val="0"/>
              </a:spcAft>
              <a:buFont typeface="+mj-lt"/>
              <a:buAutoNum type="arabicPeriod"/>
            </a:pPr>
            <a:endParaRPr lang="ru-RU" sz="1150" dirty="0" smtClean="0">
              <a:solidFill>
                <a:srgbClr val="002060"/>
              </a:solidFill>
              <a:latin typeface="Poboto mono"/>
            </a:endParaRPr>
          </a:p>
          <a:p>
            <a:pPr marL="228600" lvl="0" indent="-228600" algn="l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  <a:latin typeface="Poboto mono"/>
              </a:rPr>
              <a:t>Форма 1-АП «Апелляция о несогласии с выставленными баллами»</a:t>
            </a:r>
          </a:p>
          <a:p>
            <a:pPr marL="228600" lvl="0" indent="-228600" algn="l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  <a:latin typeface="Poboto mono"/>
              </a:rPr>
              <a:t>График подачи апелляций о несогласии с выставленными баллами и планируемый график </a:t>
            </a: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Poboto mono"/>
              </a:rPr>
              <a:t>проведения заседаний конфликтной комиссии ГИА-11</a:t>
            </a: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Poboto mono"/>
              </a:rPr>
              <a:t>3. Информация о сроках, местах подачи апелляции в Ленинградской области в основной (дополнительный) период ГИА (ЕГЭ/ГВЭ) в 2022 </a:t>
            </a:r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году.</a:t>
            </a:r>
          </a:p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4. Информация о пунктах дистанционного рассмотрения апелляций по муниципальным образованиям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FF0000"/>
                </a:solidFill>
                <a:latin typeface="Poboto mono"/>
              </a:rPr>
              <a:t>Прием и направление апелляции</a:t>
            </a:r>
          </a:p>
          <a:p>
            <a:pPr marL="342900" indent="-342900" algn="l">
              <a:buAutoNum type="arabicPeriod"/>
            </a:pPr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Для </a:t>
            </a:r>
            <a:r>
              <a:rPr lang="ru-RU" sz="1400" dirty="0">
                <a:solidFill>
                  <a:srgbClr val="002060"/>
                </a:solidFill>
                <a:latin typeface="Poboto mono"/>
              </a:rPr>
              <a:t>подачи апелляции о несогласии с выставленными баллами участник экзамена должен заполнить в двух экземплярах форму «Апелляция о несогласии с выставленными баллами</a:t>
            </a:r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».</a:t>
            </a:r>
          </a:p>
          <a:p>
            <a:pPr algn="l"/>
            <a:r>
              <a:rPr lang="ru-RU" sz="1400" dirty="0">
                <a:solidFill>
                  <a:srgbClr val="002060"/>
                </a:solidFill>
                <a:latin typeface="Poboto mono"/>
              </a:rPr>
              <a:t>Один экземпляр заявления остается у участника экзамена, второй - у принимающей организации.</a:t>
            </a:r>
          </a:p>
          <a:p>
            <a:pPr algn="l"/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2. </a:t>
            </a:r>
            <a:r>
              <a:rPr lang="ru-RU" sz="1400" dirty="0" smtClean="0">
                <a:solidFill>
                  <a:srgbClr val="FF0000"/>
                </a:solidFill>
                <a:latin typeface="Poboto mono"/>
              </a:rPr>
              <a:t>Ответственное </a:t>
            </a:r>
            <a:r>
              <a:rPr lang="ru-RU" sz="1400" dirty="0">
                <a:solidFill>
                  <a:srgbClr val="FF0000"/>
                </a:solidFill>
                <a:latin typeface="Poboto mono"/>
              </a:rPr>
              <a:t>лицо, принявшее апелляцию о несогласии с выставленными баллами, незамедлительно передает полученную форму в формате PDF в конфликтную комиссию по электронной почте </a:t>
            </a:r>
            <a:r>
              <a:rPr lang="en-US" sz="1400" dirty="0" err="1">
                <a:solidFill>
                  <a:srgbClr val="FF0000"/>
                </a:solidFill>
                <a:latin typeface="Poboto mono"/>
                <a:hlinkClick r:id="rId2"/>
              </a:rPr>
              <a:t>confcomis</a:t>
            </a:r>
            <a:r>
              <a:rPr lang="ru-RU" sz="1400" dirty="0">
                <a:solidFill>
                  <a:srgbClr val="FF0000"/>
                </a:solidFill>
                <a:latin typeface="Poboto mono"/>
                <a:hlinkClick r:id="rId2"/>
              </a:rPr>
              <a:t>47@</a:t>
            </a:r>
            <a:r>
              <a:rPr lang="en-US" sz="1400" dirty="0">
                <a:solidFill>
                  <a:srgbClr val="FF0000"/>
                </a:solidFill>
                <a:latin typeface="Poboto mono"/>
                <a:hlinkClick r:id="rId2"/>
              </a:rPr>
              <a:t>mail</a:t>
            </a:r>
            <a:r>
              <a:rPr lang="ru-RU" sz="1400" dirty="0">
                <a:solidFill>
                  <a:srgbClr val="FF0000"/>
                </a:solidFill>
                <a:latin typeface="Poboto mono"/>
                <a:hlinkClick r:id="rId2"/>
              </a:rPr>
              <a:t>.</a:t>
            </a:r>
            <a:r>
              <a:rPr lang="en-US" sz="1400" dirty="0" err="1">
                <a:solidFill>
                  <a:srgbClr val="FF0000"/>
                </a:solidFill>
                <a:latin typeface="Poboto mono"/>
                <a:hlinkClick r:id="rId2"/>
              </a:rPr>
              <a:t>ru</a:t>
            </a:r>
            <a:r>
              <a:rPr lang="ru-RU" sz="1400" dirty="0">
                <a:solidFill>
                  <a:srgbClr val="FF0000"/>
                </a:solidFill>
                <a:latin typeface="Poboto mono"/>
              </a:rPr>
              <a:t>.  </a:t>
            </a:r>
          </a:p>
          <a:p>
            <a:pPr algn="l"/>
            <a:r>
              <a:rPr lang="ru-RU" sz="1400" dirty="0" smtClean="0">
                <a:solidFill>
                  <a:srgbClr val="002060"/>
                </a:solidFill>
                <a:latin typeface="Poboto mono"/>
              </a:rPr>
              <a:t>3. Обучающийся</a:t>
            </a:r>
            <a:r>
              <a:rPr lang="ru-RU" sz="1400" dirty="0">
                <a:solidFill>
                  <a:srgbClr val="002060"/>
                </a:solidFill>
                <a:latin typeface="Poboto mono"/>
              </a:rPr>
              <a:t>, выпускник прошлых лет заблаговременно информируются лицом, принявшим апелляцию, о времени, месте и порядке рассмотрения апелляции.</a:t>
            </a:r>
          </a:p>
          <a:p>
            <a:r>
              <a:rPr lang="ru-RU" sz="1400" dirty="0">
                <a:solidFill>
                  <a:srgbClr val="FF0000"/>
                </a:solidFill>
                <a:latin typeface="Poboto mono"/>
              </a:rPr>
              <a:t>Местом дистанционного участия апеллянта в заседании </a:t>
            </a:r>
            <a:r>
              <a:rPr lang="ru-RU" sz="1400" dirty="0" smtClean="0">
                <a:solidFill>
                  <a:srgbClr val="FF0000"/>
                </a:solidFill>
                <a:latin typeface="Poboto mono"/>
              </a:rPr>
              <a:t>КК Ленинградской </a:t>
            </a:r>
            <a:r>
              <a:rPr lang="ru-RU" sz="1400" dirty="0">
                <a:solidFill>
                  <a:srgbClr val="FF0000"/>
                </a:solidFill>
                <a:latin typeface="Poboto mono"/>
              </a:rPr>
              <a:t>области в </a:t>
            </a:r>
            <a:r>
              <a:rPr lang="ru-RU" sz="1400" dirty="0" smtClean="0">
                <a:solidFill>
                  <a:srgbClr val="FF0000"/>
                </a:solidFill>
                <a:latin typeface="Poboto mono"/>
              </a:rPr>
              <a:t>основной период в 2022 </a:t>
            </a:r>
            <a:r>
              <a:rPr lang="ru-RU" sz="1400" dirty="0">
                <a:solidFill>
                  <a:srgbClr val="FF0000"/>
                </a:solidFill>
                <a:latin typeface="Poboto mono"/>
              </a:rPr>
              <a:t>году является пункт дистанционного участия рассмотрения апелляций участников </a:t>
            </a:r>
            <a:r>
              <a:rPr lang="ru-RU" sz="1400" dirty="0" smtClean="0">
                <a:solidFill>
                  <a:srgbClr val="FF0000"/>
                </a:solidFill>
                <a:latin typeface="Poboto mono"/>
              </a:rPr>
              <a:t>ГИА-11.</a:t>
            </a:r>
            <a:endParaRPr lang="ru-RU" sz="1400" dirty="0">
              <a:solidFill>
                <a:srgbClr val="FF0000"/>
              </a:solidFill>
              <a:latin typeface="Poboto mono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1400" b="1" dirty="0">
              <a:solidFill>
                <a:srgbClr val="FF0000"/>
              </a:solidFill>
              <a:latin typeface="Poboto mono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1400" dirty="0">
              <a:solidFill>
                <a:srgbClr val="002060"/>
              </a:solidFill>
              <a:latin typeface="Poboto mono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endParaRPr lang="ru-RU" sz="1400" dirty="0">
              <a:solidFill>
                <a:srgbClr val="002060"/>
              </a:solidFill>
              <a:latin typeface="Poboto mono"/>
            </a:endParaRPr>
          </a:p>
          <a:p>
            <a:pPr algn="l">
              <a:lnSpc>
                <a:spcPct val="150000"/>
              </a:lnSpc>
              <a:spcAft>
                <a:spcPts val="0"/>
              </a:spcAft>
            </a:pPr>
            <a:endParaRPr lang="ru-RU" sz="1400" dirty="0" smtClean="0">
              <a:solidFill>
                <a:srgbClr val="002060"/>
              </a:solidFill>
              <a:latin typeface="Poboto mono"/>
            </a:endParaRPr>
          </a:p>
          <a:p>
            <a:pPr algn="l">
              <a:spcAft>
                <a:spcPts val="0"/>
              </a:spcAft>
            </a:pPr>
            <a:endParaRPr lang="ru-RU" sz="1400" dirty="0">
              <a:solidFill>
                <a:srgbClr val="002060"/>
              </a:solidFill>
              <a:latin typeface="Poboto mono"/>
            </a:endParaRPr>
          </a:p>
          <a:p>
            <a:pPr marL="228600" lvl="0" indent="-228600" algn="l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solidFill>
                <a:srgbClr val="002060"/>
              </a:solidFill>
              <a:latin typeface="Poboto mono"/>
            </a:endParaRPr>
          </a:p>
          <a:p>
            <a:pPr algn="l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49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297494" y="195486"/>
            <a:ext cx="8496944" cy="475252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>
                <a:solidFill>
                  <a:srgbClr val="003DB8"/>
                </a:solidFill>
                <a:latin typeface="Poboto mono"/>
              </a:rPr>
              <a:t>Образец заполнения формы 1-АП</a:t>
            </a:r>
          </a:p>
          <a:p>
            <a:r>
              <a:rPr lang="ru-RU" sz="1200" b="1" dirty="0">
                <a:solidFill>
                  <a:srgbClr val="003DB8"/>
                </a:solidFill>
                <a:latin typeface="Poboto mono"/>
              </a:rPr>
              <a:t>«Апелляция о несогласии с выставленными баллами»</a:t>
            </a:r>
          </a:p>
          <a:p>
            <a:endParaRPr lang="ru-RU" sz="1400" dirty="0">
              <a:solidFill>
                <a:srgbClr val="002774"/>
              </a:solidFill>
              <a:latin typeface="Poboto mono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5FD1DBF-9FF9-465B-99DF-C92AE507AF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655022"/>
            <a:ext cx="2808312" cy="438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451274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13"/>
          <p:cNvSpPr>
            <a:spLocks noChangeArrowheads="1"/>
          </p:cNvSpPr>
          <p:nvPr/>
        </p:nvSpPr>
        <p:spPr bwMode="auto">
          <a:xfrm>
            <a:off x="809185" y="3003798"/>
            <a:ext cx="48244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0099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 i="1">
                <a:solidFill>
                  <a:srgbClr val="000099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altLang="ru-RU" sz="1600" b="1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26ED0-D56C-4CE3-B710-DBA7429B63D0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AFBBD66-6040-421F-815D-2185B4BCB6CA}"/>
              </a:ext>
            </a:extLst>
          </p:cNvPr>
          <p:cNvSpPr txBox="1">
            <a:spLocks/>
          </p:cNvSpPr>
          <p:nvPr/>
        </p:nvSpPr>
        <p:spPr>
          <a:xfrm>
            <a:off x="179512" y="123478"/>
            <a:ext cx="8856984" cy="48965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Процедура рассмотрения апелляции</a:t>
            </a:r>
            <a:r>
              <a:rPr lang="ru-RU" sz="1300" b="1" dirty="0">
                <a:latin typeface="Poboto mono"/>
              </a:rPr>
              <a:t> </a:t>
            </a:r>
            <a:endParaRPr lang="ru-RU" sz="1300" b="1" dirty="0" smtClean="0">
              <a:latin typeface="Poboto mono"/>
            </a:endParaRPr>
          </a:p>
          <a:p>
            <a:pPr algn="l"/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Конфликтная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комиссия </a:t>
            </a: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рассматривает</a:t>
            </a:r>
            <a:r>
              <a:rPr lang="en-US" sz="1300" dirty="0" smtClean="0">
                <a:solidFill>
                  <a:srgbClr val="002774"/>
                </a:solidFill>
                <a:latin typeface="Poboto mono"/>
              </a:rPr>
              <a:t> </a:t>
            </a:r>
            <a:r>
              <a:rPr lang="ru-RU" sz="1300" b="1" dirty="0" smtClean="0">
                <a:solidFill>
                  <a:srgbClr val="002774"/>
                </a:solidFill>
                <a:latin typeface="Poboto mono"/>
              </a:rPr>
              <a:t>апелляцию </a:t>
            </a:r>
            <a:r>
              <a:rPr lang="ru-RU" sz="1300" b="1" dirty="0">
                <a:solidFill>
                  <a:srgbClr val="002774"/>
                </a:solidFill>
                <a:latin typeface="Poboto mono"/>
              </a:rPr>
              <a:t>о </a:t>
            </a:r>
            <a:r>
              <a:rPr lang="ru-RU" sz="1300" b="1" dirty="0">
                <a:solidFill>
                  <a:srgbClr val="FF0000"/>
                </a:solidFill>
                <a:latin typeface="Poboto mono"/>
              </a:rPr>
              <a:t>несогласии с выставленными баллами, в том числе по результатам перепроверки экзаменационной работы,</a:t>
            </a:r>
            <a:r>
              <a:rPr lang="ru-RU" sz="1300" dirty="0">
                <a:solidFill>
                  <a:srgbClr val="FF0000"/>
                </a:solidFill>
                <a:latin typeface="Poboto mono"/>
              </a:rPr>
              <a:t>  в течение </a:t>
            </a:r>
            <a:r>
              <a:rPr lang="ru-RU" sz="1300" b="1" dirty="0">
                <a:solidFill>
                  <a:srgbClr val="FF0000"/>
                </a:solidFill>
                <a:latin typeface="Poboto mono"/>
              </a:rPr>
              <a:t>четырех рабочих дней с момента ее поступления в конфликтную комиссию</a:t>
            </a:r>
            <a:r>
              <a:rPr lang="ru-RU" sz="1300" b="1" dirty="0" smtClean="0">
                <a:solidFill>
                  <a:srgbClr val="FF0000"/>
                </a:solidFill>
                <a:latin typeface="Poboto mono"/>
              </a:rPr>
              <a:t>.</a:t>
            </a:r>
            <a:endParaRPr lang="ru-RU" sz="1200" dirty="0">
              <a:solidFill>
                <a:srgbClr val="FF0000"/>
              </a:solidFill>
            </a:endParaRPr>
          </a:p>
          <a:p>
            <a:pPr algn="l"/>
            <a:r>
              <a:rPr lang="ru-RU" sz="1300" dirty="0">
                <a:solidFill>
                  <a:srgbClr val="002774"/>
                </a:solidFill>
                <a:latin typeface="Poboto mono"/>
              </a:rPr>
              <a:t>1. Апеллянт приходит на заседание конфликтной комиссии в пункт дистанционного участия рассмотрения апелляций участников ЕГЭ к своему назначенному времени.</a:t>
            </a:r>
          </a:p>
          <a:p>
            <a:pPr algn="l"/>
            <a:r>
              <a:rPr lang="ru-RU" sz="1300" dirty="0">
                <a:solidFill>
                  <a:srgbClr val="002774"/>
                </a:solidFill>
                <a:latin typeface="Poboto mono"/>
              </a:rPr>
              <a:t>Апеллянт предъявляет специалисту, ответственному за техническое сопровождение участия в заседании конфликтной комиссии, документ, удостоверяющий его личность.</a:t>
            </a:r>
          </a:p>
          <a:p>
            <a:pPr algn="l"/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2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. Специалист, ответственный за техническое сопровождение участия в заседании конфликтной комиссии: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осуществляет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контроль участия апеллянта в заседании в соответствии со временем начала рассмотрения апелляции, указанного в графике рассмотрения апелляций (идентифицирует личность апеллянта и (или) его родителей (законных представителей), контролирует отсутствие на заседании наличие средств связи, присутствие посторонних лиц);</a:t>
            </a:r>
            <a:endParaRPr lang="ru-RU" sz="1300" b="1" dirty="0">
              <a:solidFill>
                <a:srgbClr val="002774"/>
              </a:solidFill>
              <a:latin typeface="Poboto mono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осуществляет 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на выделенном оборудовании подключение в назначенное время к  дистанционной системе рассмотрения апелляций.</a:t>
            </a:r>
          </a:p>
          <a:p>
            <a:pPr algn="l"/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3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. Заседания конфликтной комиссии осуществляются в дистанционной форме в режиме видеоконференцсвязи с обязательным ведением видео- и аудио-записи.</a:t>
            </a:r>
          </a:p>
          <a:p>
            <a:pPr algn="l"/>
            <a:r>
              <a:rPr lang="ru-RU" sz="1300" dirty="0" smtClean="0">
                <a:solidFill>
                  <a:srgbClr val="002774"/>
                </a:solidFill>
                <a:latin typeface="Poboto mono"/>
              </a:rPr>
              <a:t>4</a:t>
            </a:r>
            <a:r>
              <a:rPr lang="ru-RU" sz="1300" dirty="0">
                <a:solidFill>
                  <a:srgbClr val="002774"/>
                </a:solidFill>
                <a:latin typeface="Poboto mono"/>
              </a:rPr>
              <a:t>. При рассмотрении апелляции о несогласии с выставленными баллами участнику экзамена демонстрируются распечатанные изображения бланков регистрации, бланков ответов № 1, бланков ответов № 2, дополнительных бланков ответов № 2, листы распознавания бланков, файлы с цифровой аудиозаписью устных ответов участников экзаменов.</a:t>
            </a:r>
          </a:p>
          <a:p>
            <a:pPr algn="l"/>
            <a:r>
              <a:rPr lang="ru-RU" sz="1300" dirty="0">
                <a:solidFill>
                  <a:srgbClr val="002774"/>
                </a:solidFill>
                <a:latin typeface="Poboto mono"/>
              </a:rPr>
              <a:t>Участник экзамена подтверждает или опровергает в устной форме принадлежность распечатанных апелляционных материалов, а именно что предъявленные ему изображения являются выполненной им экзаменационной работой, файл с цифровой аудиозаписью являются записью его устного ответа.</a:t>
            </a:r>
          </a:p>
          <a:p>
            <a:pPr algn="l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  <a:p>
            <a:pPr algn="l" fontAlgn="auto"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9379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e189f1a753ee679d1b35c74a851e0b830c82ef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6919</TotalTime>
  <Words>1386</Words>
  <Application>Microsoft Office PowerPoint</Application>
  <PresentationFormat>Экран (16:9)</PresentationFormat>
  <Paragraphs>291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vmihailova</dc:creator>
  <cp:lastModifiedBy>Елена Григорьевна Шарая</cp:lastModifiedBy>
  <cp:revision>1755</cp:revision>
  <cp:lastPrinted>2020-01-21T07:18:49Z</cp:lastPrinted>
  <dcterms:created xsi:type="dcterms:W3CDTF">2014-12-04T05:36:41Z</dcterms:created>
  <dcterms:modified xsi:type="dcterms:W3CDTF">2022-06-08T12:40:10Z</dcterms:modified>
</cp:coreProperties>
</file>